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60" r:id="rId3"/>
    <p:sldId id="1437" r:id="rId4"/>
    <p:sldId id="1439" r:id="rId5"/>
    <p:sldId id="263" r:id="rId6"/>
    <p:sldId id="1434" r:id="rId7"/>
    <p:sldId id="1435" r:id="rId8"/>
    <p:sldId id="264" r:id="rId9"/>
    <p:sldId id="262" r:id="rId10"/>
    <p:sldId id="1475" r:id="rId11"/>
    <p:sldId id="1460" r:id="rId12"/>
    <p:sldId id="1398" r:id="rId13"/>
    <p:sldId id="1470" r:id="rId14"/>
    <p:sldId id="1444" r:id="rId15"/>
    <p:sldId id="1438" r:id="rId16"/>
    <p:sldId id="1461" r:id="rId17"/>
    <p:sldId id="1472" r:id="rId18"/>
    <p:sldId id="1469" r:id="rId19"/>
    <p:sldId id="1468" r:id="rId20"/>
    <p:sldId id="1464" r:id="rId21"/>
    <p:sldId id="1462" r:id="rId22"/>
    <p:sldId id="1473" r:id="rId23"/>
    <p:sldId id="1463" r:id="rId24"/>
    <p:sldId id="1477" r:id="rId25"/>
    <p:sldId id="1478" r:id="rId26"/>
    <p:sldId id="1483" r:id="rId27"/>
    <p:sldId id="1479" r:id="rId28"/>
    <p:sldId id="1480" r:id="rId29"/>
    <p:sldId id="1467" r:id="rId30"/>
    <p:sldId id="1465" r:id="rId31"/>
    <p:sldId id="1440" r:id="rId32"/>
    <p:sldId id="1441" r:id="rId33"/>
    <p:sldId id="1474" r:id="rId34"/>
    <p:sldId id="1466" r:id="rId35"/>
    <p:sldId id="1493" r:id="rId36"/>
    <p:sldId id="1442" r:id="rId37"/>
    <p:sldId id="1484" r:id="rId38"/>
    <p:sldId id="1485" r:id="rId39"/>
    <p:sldId id="1486" r:id="rId40"/>
    <p:sldId id="1487" r:id="rId41"/>
    <p:sldId id="1488" r:id="rId42"/>
    <p:sldId id="1489" r:id="rId43"/>
    <p:sldId id="1490" r:id="rId44"/>
    <p:sldId id="1491" r:id="rId45"/>
    <p:sldId id="1492" r:id="rId46"/>
    <p:sldId id="147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B4054-B506-3445-82C6-2E3CC36E973E}" v="8915" dt="2023-03-27T22:46:23.447"/>
    <p1510:client id="{8279EEA3-4C64-EC44-B2E8-AC74A2F751A7}" v="315" dt="2023-03-28T14:07:15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69"/>
    <p:restoredTop sz="96327"/>
  </p:normalViewPr>
  <p:slideViewPr>
    <p:cSldViewPr snapToGrid="0">
      <p:cViewPr varScale="1">
        <p:scale>
          <a:sx n="114" d="100"/>
          <a:sy n="114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BFB3D-9635-D244-91D3-2DA1CE5F3F95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9FC5A-8C48-A14D-BDE3-63F51B08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2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78C4-FC7A-0A4D-2F4B-D0E6F3BE9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986C-D756-0F33-FDDB-367DA6CE6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880EC-AA4D-FC46-6502-D0B2696F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A283E-5243-C27F-C786-BF401C49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9DA84-DB4E-406B-FA60-FF207F7C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89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7CD9-CB96-59CE-825D-7820E48C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13B9A-F520-968B-2FB0-750059FC0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FFB8F-7B50-AE7B-9B09-BB1767E7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2268B-23A5-3C14-6AAA-00786AD78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7B171-F576-9EFD-2AB7-7241C1B2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44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190D2-C8F8-1539-EFF9-6A66F1849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96D71-2881-4786-D2CA-71F88CD68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2A886-8BAF-3781-C186-E683C38F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F9E7E-F74D-ED0C-D9EC-A6671C7A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8CABD-9CF8-B22D-ED9E-9A065673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54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17F7-7B07-C064-8031-E3D01658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>
            <a:normAutofit/>
          </a:bodyPr>
          <a:lstStyle>
            <a:lvl1pPr>
              <a:defRPr sz="2800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EBB1-861C-A3E5-6A89-C6A423D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CAE2F-F2BB-E54C-CEA3-A82F3A5E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3267-0925-6BA9-E02B-4A76C662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90860" cy="365125"/>
          </a:xfrm>
        </p:spPr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41BB68-CF48-FE6D-F165-AC0F577ED6C1}"/>
              </a:ext>
            </a:extLst>
          </p:cNvPr>
          <p:cNvCxnSpPr/>
          <p:nvPr userDrawn="1"/>
        </p:nvCxnSpPr>
        <p:spPr>
          <a:xfrm>
            <a:off x="0" y="544234"/>
            <a:ext cx="12192000" cy="0"/>
          </a:xfrm>
          <a:prstGeom prst="line">
            <a:avLst/>
          </a:prstGeom>
          <a:ln w="76200">
            <a:solidFill>
              <a:srgbClr val="F6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15A3C6-8261-F2D8-FC23-46D9CCAC55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52" y="6280293"/>
            <a:ext cx="1398295" cy="5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25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EF94-A8A9-6244-1C89-E0C536AA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63B80-22EF-6B69-7922-4BCB14410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B3D7C-3283-1020-1001-4837AF93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CB844-2BF9-9518-A6B2-23DCA3F2D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89495-0303-A079-1AFA-61455BF8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6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2E02-5BD0-53A8-5225-F0DAC3D22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F94B1-C20C-CBFB-43DB-394B171A0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39B7A-CE8F-42EE-7CAD-614822E9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D551F-5917-4EB9-1383-4B9A090B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F76A7-03B2-E348-8074-A4C68306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6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3B0AE-6C2F-D3F8-42AA-1444B436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E1A04-14BC-B8D8-34EF-2BE807F17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E939F-ABCA-B40A-1749-D840A7389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00BE4-4662-A18E-8BBC-2A55C80C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9A0E15-7F0D-BCC3-927A-C07D1CB2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65E48-7EF6-E70C-7AEA-69C4FE2B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14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BA1BF-50BD-F7F1-B750-B78C5B2F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589BF-1EC2-2B76-26B9-682D121BC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848EB-8B79-3E60-D018-55C7CB6E1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42DAC-A6F4-2C75-140F-4832A97AB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33A0A5-2A3F-B78A-BEAA-A8D9BCBA8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C966BD-FB31-D0A0-4F96-F4B280436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2227A-32F2-11FA-AC99-5CA27CD8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BA377-0A5A-1810-353C-527194AA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9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83DCE-FA4D-4C00-C672-38313B2C8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2519C-08D4-A6D6-4ADA-785DAD2D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847DA-3B75-D770-861B-F51A75C6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0B878-DC5F-04FE-D977-0F49B8B4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95694-97F8-8D3A-47E2-ACF5C489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D74A7-B484-FE1D-FD3E-18027540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41A41-3011-D1AF-4E5E-1F9F24C6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65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8E4A-2814-F4F4-DD73-F796564F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D395B-83CA-D87B-F63F-A0D3D936A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D9C5A-9E50-392E-25A6-AF77CE2E7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45D6E-41EC-3A97-FA7D-610654AE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65D09-98E1-00B5-BF9A-BD031849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36B0B6-125B-6F89-5067-39AFA989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10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6E85-9C4D-A485-0518-85E4411CE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BDFB0-5914-5731-65AA-9483901CCB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E2FB6-C37E-CFAD-DA0B-096DDA5FC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BBB43-B6B5-300D-EFB3-6AE67EA4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4A625-152D-B18F-3F98-F90E6CDF3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94AEF-B6DE-C587-7E38-2A077E60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22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963643-C60C-8E3C-52B3-D6A05E64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758BF-D5C3-A3CA-6FF6-2F6B5143D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ACD54-C732-4067-AFF1-6E1D80967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3781-0919-564C-ACEF-4A8A44A3067F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16DA7-E8FB-794E-6E6B-92942ADB7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C5FAE-7A94-9A81-A6D1-7E1CF9512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ED6E7-9290-5B42-8B16-7F6907262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7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ssrm@illinois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C0lwFLPiZEE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nwSDCw25mSI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nfN9agkpWXQ?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LKLITDmm4NA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B0A9E260-5895-6153-E1A3-597EFF76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15318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29E0-0872-FBD3-5AC4-23EB0E55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272" y="122765"/>
            <a:ext cx="9144000" cy="173606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GEOL593: Seismology and Earth Structure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>
                <a:latin typeface="Helvetica Light" panose="020B0403020202020204" pitchFamily="34" charset="0"/>
                <a:ea typeface="Roboto" panose="02000000000000000000" pitchFamily="2" charset="0"/>
              </a:rPr>
              <a:t>Spring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7F03-7338-274B-5321-8F44B2F2B5C8}"/>
              </a:ext>
            </a:extLst>
          </p:cNvPr>
          <p:cNvSpPr txBox="1"/>
          <p:nvPr/>
        </p:nvSpPr>
        <p:spPr>
          <a:xfrm>
            <a:off x="2287226" y="2228671"/>
            <a:ext cx="7981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Lecture 10: Planetary Seismology 1: Seismology on Mars </a:t>
            </a:r>
            <a:endParaRPr lang="en-US" sz="3600" b="1" i="1" dirty="0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algn="ctr"/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3/28/23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B7A04-44F8-C7B9-F05E-C90FE7A9D154}"/>
              </a:ext>
            </a:extLst>
          </p:cNvPr>
          <p:cNvSpPr txBox="1"/>
          <p:nvPr/>
        </p:nvSpPr>
        <p:spPr>
          <a:xfrm>
            <a:off x="9837774" y="5422392"/>
            <a:ext cx="272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Ross Maguire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rossrm@illinois.edu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3014 NHB</a:t>
            </a:r>
          </a:p>
        </p:txBody>
      </p:sp>
    </p:spTree>
    <p:extLst>
      <p:ext uri="{BB962C8B-B14F-4D97-AF65-F5344CB8AC3E}">
        <p14:creationId xmlns:p14="http://schemas.microsoft.com/office/powerpoint/2010/main" val="326411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InSight: Landing on Mars">
            <a:hlinkClick r:id="" action="ppaction://media"/>
            <a:extLst>
              <a:ext uri="{FF2B5EF4-FFF2-40B4-BE49-F238E27FC236}">
                <a16:creationId xmlns:a16="http://schemas.microsoft.com/office/drawing/2014/main" id="{FF589B39-458E-846B-441A-870F43AD01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58672" y="651002"/>
            <a:ext cx="10389616" cy="58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3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55768-94DC-3D91-37AA-E3347721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Deployment of the Wind and Thermal Shield</a:t>
            </a:r>
          </a:p>
        </p:txBody>
      </p:sp>
      <p:pic>
        <p:nvPicPr>
          <p:cNvPr id="3" name="Picture 2" descr="A cat that is standing in the sand&#10;&#10;Description automatically generated">
            <a:extLst>
              <a:ext uri="{FF2B5EF4-FFF2-40B4-BE49-F238E27FC236}">
                <a16:creationId xmlns:a16="http://schemas.microsoft.com/office/drawing/2014/main" id="{87B8617E-7738-EFC0-894F-97C171BF4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72" y="1534592"/>
            <a:ext cx="4197653" cy="4197653"/>
          </a:xfrm>
          <a:prstGeom prst="rect">
            <a:avLst/>
          </a:prstGeom>
        </p:spPr>
      </p:pic>
      <p:pic>
        <p:nvPicPr>
          <p:cNvPr id="4" name="Picture 3" descr="A horse that is standing in the dirt&#10;&#10;Description automatically generated">
            <a:extLst>
              <a:ext uri="{FF2B5EF4-FFF2-40B4-BE49-F238E27FC236}">
                <a16:creationId xmlns:a16="http://schemas.microsoft.com/office/drawing/2014/main" id="{DD479F9F-77CA-AEB7-ABE1-0B2F85594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77" y="1534592"/>
            <a:ext cx="4197653" cy="41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6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7F7D-6769-670F-9A81-D8853ABF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Seismic noise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988BA-330B-4672-E4BC-FC0C80CB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359" y="744124"/>
            <a:ext cx="8043899" cy="5746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3732F-5A9C-5D41-A6BD-FA294EA104E5}"/>
              </a:ext>
            </a:extLst>
          </p:cNvPr>
          <p:cNvSpPr txBox="1"/>
          <p:nvPr/>
        </p:nvSpPr>
        <p:spPr>
          <a:xfrm>
            <a:off x="7410235" y="6497237"/>
            <a:ext cx="325824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err="1"/>
              <a:t>Lognonne</a:t>
            </a:r>
            <a:r>
              <a:rPr lang="en-US" sz="1270"/>
              <a:t> et al., 2020 (Nature Geoscience)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41C20F-84CB-243F-2CBC-31361B19E213}"/>
              </a:ext>
            </a:extLst>
          </p:cNvPr>
          <p:cNvGrpSpPr/>
          <p:nvPr/>
        </p:nvGrpSpPr>
        <p:grpSpPr>
          <a:xfrm>
            <a:off x="3575958" y="2152653"/>
            <a:ext cx="3865348" cy="2371264"/>
            <a:chOff x="2262433" y="2372900"/>
            <a:chExt cx="4260830" cy="261387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1B5A953-F196-40C2-19DB-E3A723A9A202}"/>
                </a:ext>
              </a:extLst>
            </p:cNvPr>
            <p:cNvSpPr/>
            <p:nvPr/>
          </p:nvSpPr>
          <p:spPr>
            <a:xfrm>
              <a:off x="2262433" y="2696066"/>
              <a:ext cx="3195687" cy="2290713"/>
            </a:xfrm>
            <a:prstGeom prst="ellipse">
              <a:avLst/>
            </a:prstGeom>
            <a:noFill/>
            <a:ln w="38100" cap="flat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881BD2-F147-F98C-1B4E-938F71E7D42B}"/>
                </a:ext>
              </a:extLst>
            </p:cNvPr>
            <p:cNvSpPr txBox="1"/>
            <p:nvPr/>
          </p:nvSpPr>
          <p:spPr>
            <a:xfrm>
              <a:off x="4854719" y="2372900"/>
              <a:ext cx="1668544" cy="655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3">
                  <a:solidFill>
                    <a:schemeClr val="accent6"/>
                  </a:solidFill>
                </a:rPr>
                <a:t>Ocean waves on Earth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FB1498-C2A1-A1EF-CA67-E08E3A5B524A}"/>
              </a:ext>
            </a:extLst>
          </p:cNvPr>
          <p:cNvGrpSpPr/>
          <p:nvPr/>
        </p:nvGrpSpPr>
        <p:grpSpPr>
          <a:xfrm>
            <a:off x="7722837" y="4122981"/>
            <a:ext cx="1873452" cy="1438910"/>
            <a:chOff x="6833598" y="4544824"/>
            <a:chExt cx="2065134" cy="1586132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CABF5E7C-1EC3-898C-7BD2-C0EC76881AAA}"/>
                </a:ext>
              </a:extLst>
            </p:cNvPr>
            <p:cNvSpPr/>
            <p:nvPr/>
          </p:nvSpPr>
          <p:spPr>
            <a:xfrm rot="8548030">
              <a:off x="6833598" y="4544824"/>
              <a:ext cx="290949" cy="1117659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2CBE8E-57B1-38EE-ADD1-43BAA6532B25}"/>
                </a:ext>
              </a:extLst>
            </p:cNvPr>
            <p:cNvSpPr txBox="1"/>
            <p:nvPr/>
          </p:nvSpPr>
          <p:spPr>
            <a:xfrm>
              <a:off x="7201822" y="5475182"/>
              <a:ext cx="1696910" cy="655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33">
                  <a:solidFill>
                    <a:schemeClr val="bg1">
                      <a:lumMod val="65000"/>
                    </a:schemeClr>
                  </a:solidFill>
                </a:rPr>
                <a:t>Quietest place on Earth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5409B8-E091-E304-D6A5-F3B82EC7CF95}"/>
              </a:ext>
            </a:extLst>
          </p:cNvPr>
          <p:cNvGrpSpPr/>
          <p:nvPr/>
        </p:nvGrpSpPr>
        <p:grpSpPr>
          <a:xfrm>
            <a:off x="1646652" y="4839440"/>
            <a:ext cx="2707522" cy="1933051"/>
            <a:chOff x="4090525" y="4607300"/>
            <a:chExt cx="2984542" cy="2130831"/>
          </a:xfrm>
        </p:grpSpPr>
        <p:sp>
          <p:nvSpPr>
            <p:cNvPr id="12" name="Arrow: Down 14">
              <a:extLst>
                <a:ext uri="{FF2B5EF4-FFF2-40B4-BE49-F238E27FC236}">
                  <a16:creationId xmlns:a16="http://schemas.microsoft.com/office/drawing/2014/main" id="{3027C6BE-DAD1-4528-9807-0E3AB92DE018}"/>
                </a:ext>
              </a:extLst>
            </p:cNvPr>
            <p:cNvSpPr/>
            <p:nvPr/>
          </p:nvSpPr>
          <p:spPr>
            <a:xfrm rot="12469152">
              <a:off x="6231467" y="4607300"/>
              <a:ext cx="290949" cy="1529680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54C5F0-D133-671B-D2C4-6B7F1C715964}"/>
                </a:ext>
              </a:extLst>
            </p:cNvPr>
            <p:cNvSpPr txBox="1"/>
            <p:nvPr/>
          </p:nvSpPr>
          <p:spPr>
            <a:xfrm>
              <a:off x="4090525" y="6082357"/>
              <a:ext cx="2984542" cy="655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33"/>
                <a:t>Quietest place on Mars is nearly 1000x quieter</a:t>
              </a:r>
            </a:p>
          </p:txBody>
        </p:sp>
      </p:grpSp>
      <p:pic>
        <p:nvPicPr>
          <p:cNvPr id="1026" name="Picture 2" descr="Vector of Hydrogen atom. Hydrogen atom with atomic mass , atomic number,  electron configuration and Hydrogen symbol. Information table of Hydrogen.  periodic table. 3d model atom with electron path. 11894207 Vector Art">
            <a:extLst>
              <a:ext uri="{FF2B5EF4-FFF2-40B4-BE49-F238E27FC236}">
                <a16:creationId xmlns:a16="http://schemas.microsoft.com/office/drawing/2014/main" id="{071ABB1A-39ED-61BB-F9D6-F96E382E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507737"/>
            <a:ext cx="1731636" cy="173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E0E14F-F89A-1F5E-6FA7-4C3C821B28B3}"/>
              </a:ext>
            </a:extLst>
          </p:cNvPr>
          <p:cNvCxnSpPr>
            <a:cxnSpLocks/>
          </p:cNvCxnSpPr>
          <p:nvPr/>
        </p:nvCxnSpPr>
        <p:spPr>
          <a:xfrm>
            <a:off x="1952343" y="4239373"/>
            <a:ext cx="333657" cy="72761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09A8F8-59DE-507E-38C9-01330DADAAA5}"/>
              </a:ext>
            </a:extLst>
          </p:cNvPr>
          <p:cNvSpPr txBox="1"/>
          <p:nvPr/>
        </p:nvSpPr>
        <p:spPr>
          <a:xfrm>
            <a:off x="128313" y="1019184"/>
            <a:ext cx="2191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latin typeface="Montserrat Medium" pitchFamily="2" charset="77"/>
              </a:rPr>
              <a:t>Sensitive enough to pick up displacements on the order of 1 hydrogen atom!</a:t>
            </a:r>
          </a:p>
        </p:txBody>
      </p:sp>
    </p:spTree>
    <p:extLst>
      <p:ext uri="{BB962C8B-B14F-4D97-AF65-F5344CB8AC3E}">
        <p14:creationId xmlns:p14="http://schemas.microsoft.com/office/powerpoint/2010/main" val="308281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D209-1905-5013-8C35-7823469A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Understanding </a:t>
            </a:r>
            <a:r>
              <a:rPr lang="en-US" err="1"/>
              <a:t>InSight</a:t>
            </a:r>
            <a:r>
              <a:rPr lang="en-US"/>
              <a:t>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B4A306-4060-F27B-2815-E35386544229}"/>
              </a:ext>
            </a:extLst>
          </p:cNvPr>
          <p:cNvGrpSpPr/>
          <p:nvPr/>
        </p:nvGrpSpPr>
        <p:grpSpPr>
          <a:xfrm>
            <a:off x="6821499" y="2645509"/>
            <a:ext cx="805029" cy="963675"/>
            <a:chOff x="5840040" y="2916183"/>
            <a:chExt cx="887395" cy="10622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E9391A-A5D1-F653-A2C1-195C1DAFFBAB}"/>
                </a:ext>
              </a:extLst>
            </p:cNvPr>
            <p:cNvSpPr/>
            <p:nvPr/>
          </p:nvSpPr>
          <p:spPr>
            <a:xfrm>
              <a:off x="5921064" y="3258798"/>
              <a:ext cx="231493" cy="71965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633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A321A9-C057-E9E1-95AA-91A6A0957659}"/>
                </a:ext>
              </a:extLst>
            </p:cNvPr>
            <p:cNvSpPr txBox="1"/>
            <p:nvPr/>
          </p:nvSpPr>
          <p:spPr>
            <a:xfrm>
              <a:off x="5840040" y="2916183"/>
              <a:ext cx="887395" cy="378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sz="1633">
                  <a:solidFill>
                    <a:schemeClr val="bg1"/>
                  </a:solidFill>
                </a:rPr>
                <a:t>S04</a:t>
              </a:r>
              <a:r>
                <a:rPr lang="en-GB" sz="1633">
                  <a:solidFill>
                    <a:schemeClr val="bg1"/>
                  </a:solidFill>
                </a:rPr>
                <a:t>7</a:t>
              </a:r>
              <a:r>
                <a:rPr lang="en-CH" sz="1633">
                  <a:solidFill>
                    <a:schemeClr val="bg1"/>
                  </a:solidFill>
                </a:rPr>
                <a:t>7a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EA19D1-0162-997E-805D-67415BDB0010}"/>
              </a:ext>
            </a:extLst>
          </p:cNvPr>
          <p:cNvSpPr txBox="1"/>
          <p:nvPr/>
        </p:nvSpPr>
        <p:spPr>
          <a:xfrm>
            <a:off x="5230763" y="6522949"/>
            <a:ext cx="4855432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/>
              <a:t>InSight SEIS Waveform Data: Available in the IRIS DMC!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80C9F-EE2B-55FB-DB7C-C8F9F8FCE38C}"/>
              </a:ext>
            </a:extLst>
          </p:cNvPr>
          <p:cNvSpPr txBox="1"/>
          <p:nvPr/>
        </p:nvSpPr>
        <p:spPr>
          <a:xfrm>
            <a:off x="1627788" y="853532"/>
            <a:ext cx="5931239" cy="587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33"/>
              <a:t>How to read an InSight seismogram and spectrogram 101:</a:t>
            </a:r>
          </a:p>
          <a:p>
            <a:endParaRPr lang="en-US" sz="1633"/>
          </a:p>
          <a:p>
            <a:endParaRPr lang="en-US" sz="1633"/>
          </a:p>
          <a:p>
            <a:endParaRPr lang="en-US" sz="1633"/>
          </a:p>
          <a:p>
            <a:endParaRPr lang="en-US" sz="1633"/>
          </a:p>
          <a:p>
            <a:endParaRPr lang="en-US" sz="1633"/>
          </a:p>
          <a:p>
            <a:endParaRPr lang="en-US" sz="1633"/>
          </a:p>
          <a:p>
            <a:endParaRPr lang="en-US" sz="1633"/>
          </a:p>
          <a:p>
            <a:endParaRPr lang="en-US" sz="1633"/>
          </a:p>
          <a:p>
            <a:endParaRPr lang="en-US" sz="1633"/>
          </a:p>
          <a:p>
            <a:endParaRPr lang="en-US" sz="1633"/>
          </a:p>
          <a:p>
            <a:pPr marL="259232" indent="-259232">
              <a:buFont typeface="Wingdings" panose="05000000000000000000" pitchFamily="2" charset="2"/>
              <a:buChar char="à"/>
            </a:pPr>
            <a:r>
              <a:rPr lang="en-US" sz="1633">
                <a:sym typeface="Wingdings" panose="05000000000000000000" pitchFamily="2" charset="2"/>
              </a:rPr>
              <a:t>Winds are usually the loudest signal recorded by SEIS</a:t>
            </a:r>
          </a:p>
          <a:p>
            <a:pPr marL="674004" lvl="1" indent="-259232">
              <a:buFont typeface="Wingdings" panose="05000000000000000000" pitchFamily="2" charset="2"/>
              <a:buChar char="à"/>
            </a:pPr>
            <a:r>
              <a:rPr lang="en-US" sz="1633">
                <a:sym typeface="Wingdings" panose="05000000000000000000" pitchFamily="2" charset="2"/>
              </a:rPr>
              <a:t>Strongest during daytime</a:t>
            </a:r>
          </a:p>
          <a:p>
            <a:pPr marL="674004" lvl="1" indent="-259232">
              <a:buFont typeface="Wingdings" panose="05000000000000000000" pitchFamily="2" charset="2"/>
              <a:buChar char="à"/>
            </a:pPr>
            <a:r>
              <a:rPr lang="en-US" sz="1633">
                <a:sym typeface="Wingdings" panose="05000000000000000000" pitchFamily="2" charset="2"/>
              </a:rPr>
              <a:t>Most </a:t>
            </a:r>
            <a:r>
              <a:rPr lang="en-US" sz="1633" err="1">
                <a:sym typeface="Wingdings" panose="05000000000000000000" pitchFamily="2" charset="2"/>
              </a:rPr>
              <a:t>marsquake</a:t>
            </a:r>
            <a:r>
              <a:rPr lang="en-US" sz="1633">
                <a:sym typeface="Wingdings" panose="05000000000000000000" pitchFamily="2" charset="2"/>
              </a:rPr>
              <a:t> detections are at night</a:t>
            </a:r>
          </a:p>
          <a:p>
            <a:pPr marL="259232" indent="-259232">
              <a:buFont typeface="Wingdings" panose="05000000000000000000" pitchFamily="2" charset="2"/>
              <a:buChar char="à"/>
            </a:pPr>
            <a:r>
              <a:rPr lang="en-US" sz="1633">
                <a:sym typeface="Wingdings" panose="05000000000000000000" pitchFamily="2" charset="2"/>
              </a:rPr>
              <a:t>Vibrations of lander components show up as spectral lines</a:t>
            </a:r>
          </a:p>
          <a:p>
            <a:pPr marL="674004" lvl="1" indent="-259232">
              <a:buFont typeface="Wingdings" panose="05000000000000000000" pitchFamily="2" charset="2"/>
              <a:buChar char="à"/>
            </a:pPr>
            <a:r>
              <a:rPr lang="en-US" sz="1633">
                <a:sym typeface="Wingdings" panose="05000000000000000000" pitchFamily="2" charset="2"/>
              </a:rPr>
              <a:t>Frequencies decrease as spacecraft heats up during the day</a:t>
            </a:r>
          </a:p>
          <a:p>
            <a:pPr marL="259232" indent="-259232">
              <a:buFont typeface="Wingdings" panose="05000000000000000000" pitchFamily="2" charset="2"/>
              <a:buChar char="à"/>
            </a:pPr>
            <a:r>
              <a:rPr lang="en-US" sz="1633">
                <a:sym typeface="Wingdings" panose="05000000000000000000" pitchFamily="2" charset="2"/>
              </a:rPr>
              <a:t>2.4 Hz resonance is seen during quiet times</a:t>
            </a:r>
          </a:p>
          <a:p>
            <a:pPr marL="674004" lvl="1" indent="-259232">
              <a:buFont typeface="Wingdings" panose="05000000000000000000" pitchFamily="2" charset="2"/>
              <a:buChar char="à"/>
            </a:pPr>
            <a:r>
              <a:rPr lang="en-US" sz="1633">
                <a:sym typeface="Wingdings" panose="05000000000000000000" pitchFamily="2" charset="2"/>
              </a:rPr>
              <a:t>Most likely structural (waves reverberating in shallow layer)</a:t>
            </a:r>
          </a:p>
          <a:p>
            <a:pPr marL="674004" lvl="1" indent="-259232">
              <a:buFont typeface="Wingdings" panose="05000000000000000000" pitchFamily="2" charset="2"/>
              <a:buChar char="à"/>
            </a:pPr>
            <a:r>
              <a:rPr lang="en-US" sz="1633">
                <a:sym typeface="Wingdings" panose="05000000000000000000" pitchFamily="2" charset="2"/>
              </a:rPr>
              <a:t>Possibly related to flapping / twisting of solar panels</a:t>
            </a:r>
          </a:p>
          <a:p>
            <a:pPr marL="259232" indent="-259232">
              <a:buFont typeface="Wingdings" panose="05000000000000000000" pitchFamily="2" charset="2"/>
              <a:buChar char="à"/>
            </a:pPr>
            <a:r>
              <a:rPr lang="en-US" sz="1633">
                <a:sym typeface="Wingdings" panose="05000000000000000000" pitchFamily="2" charset="2"/>
              </a:rPr>
              <a:t>Transient signals are also commonly seen:</a:t>
            </a:r>
          </a:p>
          <a:p>
            <a:pPr marL="674004" lvl="1" indent="-259232">
              <a:buFont typeface="Wingdings" panose="05000000000000000000" pitchFamily="2" charset="2"/>
              <a:buChar char="à"/>
            </a:pPr>
            <a:r>
              <a:rPr lang="en-US" sz="1633">
                <a:sym typeface="Wingdings" panose="05000000000000000000" pitchFamily="2" charset="2"/>
              </a:rPr>
              <a:t>Related to microscopic tugs of the cable, etc.</a:t>
            </a:r>
          </a:p>
          <a:p>
            <a:pPr marL="674004" lvl="1" indent="-259232">
              <a:buFont typeface="Wingdings" panose="05000000000000000000" pitchFamily="2" charset="2"/>
              <a:buChar char="à"/>
            </a:pPr>
            <a:r>
              <a:rPr lang="en-US" sz="1633">
                <a:sym typeface="Wingdings" panose="05000000000000000000" pitchFamily="2" charset="2"/>
              </a:rPr>
              <a:t>Glitches, spikes, </a:t>
            </a:r>
            <a:r>
              <a:rPr lang="en-US" sz="1633" err="1">
                <a:sym typeface="Wingdings" panose="05000000000000000000" pitchFamily="2" charset="2"/>
              </a:rPr>
              <a:t>donks</a:t>
            </a:r>
            <a:r>
              <a:rPr lang="en-US" sz="1633">
                <a:sym typeface="Wingdings" panose="05000000000000000000" pitchFamily="2" charset="2"/>
              </a:rPr>
              <a:t> … </a:t>
            </a:r>
          </a:p>
          <a:p>
            <a:pPr marL="259232" indent="-259232">
              <a:buFont typeface="Wingdings" panose="05000000000000000000" pitchFamily="2" charset="2"/>
              <a:buChar char="à"/>
            </a:pPr>
            <a:endParaRPr lang="en-US" sz="1633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EA9501-4FDC-4272-8FE9-37D296E7171E}"/>
              </a:ext>
            </a:extLst>
          </p:cNvPr>
          <p:cNvGrpSpPr/>
          <p:nvPr/>
        </p:nvGrpSpPr>
        <p:grpSpPr>
          <a:xfrm>
            <a:off x="1523521" y="1173522"/>
            <a:ext cx="9144960" cy="2255478"/>
            <a:chOff x="0" y="1293590"/>
            <a:chExt cx="10080625" cy="24862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008193-C7C7-CEE6-76B3-F0A1E26C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10193"/>
              <a:ext cx="10080625" cy="231352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3A30D9-3BCE-1274-4C27-AC023259DF4B}"/>
                </a:ext>
              </a:extLst>
            </p:cNvPr>
            <p:cNvSpPr/>
            <p:nvPr/>
          </p:nvSpPr>
          <p:spPr>
            <a:xfrm>
              <a:off x="0" y="3487918"/>
              <a:ext cx="575035" cy="291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8F5A26-04EF-C243-2F61-DB532C72980E}"/>
                </a:ext>
              </a:extLst>
            </p:cNvPr>
            <p:cNvSpPr/>
            <p:nvPr/>
          </p:nvSpPr>
          <p:spPr>
            <a:xfrm>
              <a:off x="0" y="1293590"/>
              <a:ext cx="575035" cy="291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</p:grpSp>
    </p:spTree>
    <p:extLst>
      <p:ext uri="{BB962C8B-B14F-4D97-AF65-F5344CB8AC3E}">
        <p14:creationId xmlns:p14="http://schemas.microsoft.com/office/powerpoint/2010/main" val="327314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0E0A-420C-7D6C-875F-72A794564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Wavefield simulations on Mars</a:t>
            </a:r>
          </a:p>
        </p:txBody>
      </p:sp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F6464425-7915-D283-5CDE-753452BF04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9733" y="681037"/>
            <a:ext cx="7992533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1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D9B64-91D1-DB9E-8110-8948A879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Wavefield simulations on Mars</a:t>
            </a:r>
          </a:p>
        </p:txBody>
      </p:sp>
      <p:pic>
        <p:nvPicPr>
          <p:cNvPr id="3" name="Online Media 2" descr="Simulation of Earthquakes on Mars for InSight Mission">
            <a:hlinkClick r:id="" action="ppaction://media"/>
            <a:extLst>
              <a:ext uri="{FF2B5EF4-FFF2-40B4-BE49-F238E27FC236}">
                <a16:creationId xmlns:a16="http://schemas.microsoft.com/office/drawing/2014/main" id="{396314A0-4C8F-8260-FDC3-81EBEEF987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98423" y="1004570"/>
            <a:ext cx="9195154" cy="51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5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A4B4-F5E4-DECA-2465-F4197E30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Marsquakes</a:t>
            </a:r>
            <a:r>
              <a:rPr lang="en-US"/>
              <a:t>!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DA4EB32-A2F2-0FC1-4B9A-B83499D0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8"/>
          <a:stretch/>
        </p:blipFill>
        <p:spPr>
          <a:xfrm>
            <a:off x="4745858" y="1184800"/>
            <a:ext cx="7446142" cy="4488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B5609-0D82-1287-3E60-02A3ED4EE8A9}"/>
              </a:ext>
            </a:extLst>
          </p:cNvPr>
          <p:cNvSpPr txBox="1"/>
          <p:nvPr/>
        </p:nvSpPr>
        <p:spPr>
          <a:xfrm>
            <a:off x="9854816" y="5529313"/>
            <a:ext cx="146275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err="1"/>
              <a:t>Ceylan</a:t>
            </a:r>
            <a:r>
              <a:rPr lang="en-US" sz="1270"/>
              <a:t> et al.,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48E7E-9A39-AB33-1A79-1E4679DF9EB8}"/>
              </a:ext>
            </a:extLst>
          </p:cNvPr>
          <p:cNvSpPr txBox="1"/>
          <p:nvPr/>
        </p:nvSpPr>
        <p:spPr>
          <a:xfrm>
            <a:off x="274674" y="1408072"/>
            <a:ext cx="44711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Montserrat" pitchFamily="2" charset="77"/>
              </a:rPr>
              <a:t>Marsquakes</a:t>
            </a:r>
            <a:r>
              <a:rPr lang="en-US" sz="1600">
                <a:latin typeface="Montserrat" pitchFamily="2" charset="77"/>
              </a:rPr>
              <a:t> are typically observed during the early evening and night (i.e., when the background noise is quiet)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err="1">
                <a:latin typeface="Montserrat" pitchFamily="2" charset="77"/>
              </a:rPr>
              <a:t>Marsquake</a:t>
            </a:r>
            <a:r>
              <a:rPr lang="en-US" sz="1600">
                <a:latin typeface="Montserrat" pitchFamily="2" charset="77"/>
              </a:rPr>
              <a:t> detection is seasonal. The nights are not as quiet during the autumn and winter.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18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4780-3BAE-2788-BDBB-25FFA3B3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</a:t>
            </a:r>
            <a:r>
              <a:rPr lang="en-US" err="1"/>
              <a:t>marsquakes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B59CC-0546-942A-E531-159D3FE42828}"/>
              </a:ext>
            </a:extLst>
          </p:cNvPr>
          <p:cNvSpPr txBox="1"/>
          <p:nvPr/>
        </p:nvSpPr>
        <p:spPr>
          <a:xfrm>
            <a:off x="6017578" y="1217799"/>
            <a:ext cx="4696461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633" b="1" spc="-1" dirty="0">
                <a:solidFill>
                  <a:schemeClr val="accent3">
                    <a:lumMod val="75000"/>
                  </a:schemeClr>
                </a:solidFill>
                <a:latin typeface="Montserrat" pitchFamily="2" charset="77"/>
              </a:rPr>
              <a:t>Broadband</a:t>
            </a:r>
            <a:r>
              <a:rPr lang="en-US" sz="1633" spc="-1" dirty="0">
                <a:solidFill>
                  <a:schemeClr val="accent3">
                    <a:lumMod val="75000"/>
                  </a:schemeClr>
                </a:solidFill>
                <a:latin typeface="Montserrat" pitchFamily="2" charset="77"/>
              </a:rPr>
              <a:t> </a:t>
            </a:r>
            <a:r>
              <a:rPr lang="en-US" sz="1633" dirty="0">
                <a:latin typeface="Montserrat" pitchFamily="2" charset="77"/>
              </a:rPr>
              <a:t>(</a:t>
            </a:r>
            <a:r>
              <a:rPr lang="en-US" sz="1633" dirty="0">
                <a:solidFill>
                  <a:schemeClr val="accent3">
                    <a:lumMod val="75000"/>
                  </a:schemeClr>
                </a:solidFill>
                <a:latin typeface="Montserrat" pitchFamily="2" charset="77"/>
              </a:rPr>
              <a:t>BB</a:t>
            </a:r>
            <a:r>
              <a:rPr lang="en-US" sz="1633" dirty="0">
                <a:latin typeface="Montserrat" pitchFamily="2" charset="77"/>
              </a:rPr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en-US" sz="1633" dirty="0">
                <a:latin typeface="Montserrat" pitchFamily="2" charset="77"/>
              </a:rPr>
              <a:t>energy from 0.1 Hz or less to 10 Hz</a:t>
            </a: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633" b="1" dirty="0">
                <a:solidFill>
                  <a:schemeClr val="accent3">
                    <a:lumMod val="50000"/>
                  </a:schemeClr>
                </a:solidFill>
                <a:latin typeface="Montserrat" pitchFamily="2" charset="77"/>
              </a:rPr>
              <a:t>Low Frequency </a:t>
            </a:r>
            <a:r>
              <a:rPr lang="en-US" sz="1633" dirty="0">
                <a:latin typeface="Montserrat" pitchFamily="2" charset="77"/>
              </a:rPr>
              <a:t>(</a:t>
            </a:r>
            <a:r>
              <a:rPr lang="en-US" sz="1633" dirty="0">
                <a:solidFill>
                  <a:schemeClr val="accent3">
                    <a:lumMod val="50000"/>
                  </a:schemeClr>
                </a:solidFill>
                <a:latin typeface="Montserrat" pitchFamily="2" charset="77"/>
              </a:rPr>
              <a:t>LF</a:t>
            </a:r>
            <a:r>
              <a:rPr lang="en-US" sz="1633" dirty="0">
                <a:latin typeface="Montserrat" pitchFamily="2" charset="77"/>
              </a:rPr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en-US" sz="1633" dirty="0">
                <a:latin typeface="Montserrat" pitchFamily="2" charset="77"/>
              </a:rPr>
              <a:t>energy below 2.4 Hz</a:t>
            </a: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633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itchFamily="2" charset="77"/>
              </a:rPr>
              <a:t>2.4 Hz </a:t>
            </a:r>
            <a:r>
              <a:rPr lang="en-US" sz="1633" dirty="0">
                <a:latin typeface="Montserrat" pitchFamily="2" charset="77"/>
              </a:rPr>
              <a:t>(</a:t>
            </a:r>
            <a:r>
              <a:rPr lang="en-US" sz="1633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" pitchFamily="2" charset="77"/>
              </a:rPr>
              <a:t>2.4</a:t>
            </a:r>
            <a:r>
              <a:rPr lang="en-US" sz="1633" dirty="0">
                <a:latin typeface="Montserrat" pitchFamily="2" charset="77"/>
              </a:rPr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en-US" sz="1633" dirty="0">
                <a:latin typeface="Montserrat" pitchFamily="2" charset="77"/>
              </a:rPr>
              <a:t>energy only at 2.4 Hz (local resonance?)</a:t>
            </a: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633" b="1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High Frequency </a:t>
            </a:r>
            <a:r>
              <a:rPr lang="en-US" sz="1633" dirty="0">
                <a:latin typeface="Montserrat" pitchFamily="2" charset="77"/>
              </a:rPr>
              <a:t>(</a:t>
            </a:r>
            <a:r>
              <a:rPr lang="en-US" sz="1633" dirty="0">
                <a:solidFill>
                  <a:schemeClr val="accent2">
                    <a:lumMod val="75000"/>
                  </a:schemeClr>
                </a:solidFill>
                <a:latin typeface="Montserrat" pitchFamily="2" charset="77"/>
              </a:rPr>
              <a:t>HF</a:t>
            </a:r>
            <a:r>
              <a:rPr lang="en-US" sz="1633" dirty="0">
                <a:latin typeface="Montserrat" pitchFamily="2" charset="77"/>
              </a:rPr>
              <a:t>) 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en-US" sz="1633" dirty="0">
                <a:latin typeface="Montserrat" pitchFamily="2" charset="77"/>
              </a:rPr>
              <a:t>energy above 2.4 Hz</a:t>
            </a: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633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Very High Frequency </a:t>
            </a:r>
            <a:r>
              <a:rPr lang="en-US" sz="1633" dirty="0">
                <a:latin typeface="Montserrat" pitchFamily="2" charset="77"/>
              </a:rPr>
              <a:t>(</a:t>
            </a:r>
            <a:r>
              <a:rPr lang="en-US" sz="1633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VF</a:t>
            </a:r>
            <a:r>
              <a:rPr lang="en-US" sz="1633" dirty="0">
                <a:latin typeface="Montserrat" pitchFamily="2" charset="77"/>
              </a:rPr>
              <a:t>) 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en-US" sz="1633" dirty="0">
                <a:latin typeface="Montserrat" pitchFamily="2" charset="77"/>
              </a:rPr>
              <a:t>energy above 10 Hz</a:t>
            </a: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633" b="1" dirty="0">
                <a:solidFill>
                  <a:schemeClr val="accent4">
                    <a:lumMod val="75000"/>
                  </a:schemeClr>
                </a:solidFill>
                <a:latin typeface="Montserrat" pitchFamily="2" charset="77"/>
              </a:rPr>
              <a:t>Super High Frequency </a:t>
            </a:r>
            <a:r>
              <a:rPr lang="en-US" sz="1633" dirty="0">
                <a:latin typeface="Montserrat" pitchFamily="2" charset="77"/>
              </a:rPr>
              <a:t>(</a:t>
            </a:r>
            <a:r>
              <a:rPr lang="en-US" sz="1633" dirty="0">
                <a:solidFill>
                  <a:schemeClr val="accent4">
                    <a:lumMod val="75000"/>
                  </a:schemeClr>
                </a:solidFill>
                <a:latin typeface="Montserrat" pitchFamily="2" charset="77"/>
              </a:rPr>
              <a:t>SF</a:t>
            </a:r>
            <a:r>
              <a:rPr lang="en-US" sz="1633" dirty="0">
                <a:latin typeface="Montserrat" pitchFamily="2" charset="77"/>
              </a:rPr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en-US" sz="1633" dirty="0">
                <a:latin typeface="Montserrat" pitchFamily="2" charset="77"/>
              </a:rPr>
              <a:t>energy above 20 Hz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74B728-ACA7-DBB8-ACE5-B390402234F8}"/>
              </a:ext>
            </a:extLst>
          </p:cNvPr>
          <p:cNvGrpSpPr/>
          <p:nvPr/>
        </p:nvGrpSpPr>
        <p:grpSpPr>
          <a:xfrm>
            <a:off x="1634694" y="776333"/>
            <a:ext cx="3599343" cy="4782355"/>
            <a:chOff x="194895" y="2283894"/>
            <a:chExt cx="3967609" cy="5271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FD9828-A005-9614-5E67-2864BE965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33" r="92033"/>
            <a:stretch/>
          </p:blipFill>
          <p:spPr>
            <a:xfrm>
              <a:off x="194895" y="2283894"/>
              <a:ext cx="608295" cy="52716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E2592-883B-2722-732E-FAC70ACBF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676"/>
            <a:stretch/>
          </p:blipFill>
          <p:spPr>
            <a:xfrm>
              <a:off x="803190" y="2283894"/>
              <a:ext cx="3359314" cy="527166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D299F9-6FA1-086D-2F6D-495591FFF75B}"/>
                </a:ext>
              </a:extLst>
            </p:cNvPr>
            <p:cNvSpPr/>
            <p:nvPr/>
          </p:nvSpPr>
          <p:spPr>
            <a:xfrm>
              <a:off x="641023" y="6608190"/>
              <a:ext cx="162167" cy="870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33"/>
            </a:p>
          </p:txBody>
        </p:sp>
      </p:grpSp>
      <p:sp>
        <p:nvSpPr>
          <p:cNvPr id="8" name="Right Brace 7">
            <a:extLst>
              <a:ext uri="{FF2B5EF4-FFF2-40B4-BE49-F238E27FC236}">
                <a16:creationId xmlns:a16="http://schemas.microsoft.com/office/drawing/2014/main" id="{28671AE6-8E6F-7E92-97E0-401AF98B6198}"/>
              </a:ext>
            </a:extLst>
          </p:cNvPr>
          <p:cNvSpPr/>
          <p:nvPr/>
        </p:nvSpPr>
        <p:spPr>
          <a:xfrm>
            <a:off x="5004113" y="2129405"/>
            <a:ext cx="128277" cy="2488581"/>
          </a:xfrm>
          <a:prstGeom prst="rightBrace">
            <a:avLst/>
          </a:prstGeom>
          <a:ln w="38100">
            <a:solidFill>
              <a:srgbClr val="4F6228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C6F82EE-D78C-052F-B9F2-5DB39B3C34A8}"/>
              </a:ext>
            </a:extLst>
          </p:cNvPr>
          <p:cNvSpPr/>
          <p:nvPr/>
        </p:nvSpPr>
        <p:spPr>
          <a:xfrm>
            <a:off x="5014091" y="895033"/>
            <a:ext cx="128277" cy="1161338"/>
          </a:xfrm>
          <a:prstGeom prst="rightBrace">
            <a:avLst/>
          </a:prstGeom>
          <a:ln w="38100">
            <a:solidFill>
              <a:srgbClr val="953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3AA814C-A723-004F-7BCE-14340A0DE3D3}"/>
              </a:ext>
            </a:extLst>
          </p:cNvPr>
          <p:cNvSpPr/>
          <p:nvPr/>
        </p:nvSpPr>
        <p:spPr>
          <a:xfrm>
            <a:off x="5142368" y="1907058"/>
            <a:ext cx="128277" cy="410488"/>
          </a:xfrm>
          <a:prstGeom prst="rightBrace">
            <a:avLst/>
          </a:prstGeom>
          <a:ln w="38100">
            <a:solidFill>
              <a:srgbClr val="558ED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8472CCE-2BBF-8C99-8BB6-046614BC5F5E}"/>
              </a:ext>
            </a:extLst>
          </p:cNvPr>
          <p:cNvSpPr/>
          <p:nvPr/>
        </p:nvSpPr>
        <p:spPr>
          <a:xfrm>
            <a:off x="5260668" y="883430"/>
            <a:ext cx="128277" cy="3815825"/>
          </a:xfrm>
          <a:prstGeom prst="rightBrace">
            <a:avLst/>
          </a:prstGeom>
          <a:ln w="38100">
            <a:solidFill>
              <a:srgbClr val="77933C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CFBAE3-6772-9BFC-E8C8-498C41075C0B}"/>
              </a:ext>
            </a:extLst>
          </p:cNvPr>
          <p:cNvSpPr txBox="1"/>
          <p:nvPr/>
        </p:nvSpPr>
        <p:spPr>
          <a:xfrm>
            <a:off x="1634693" y="5695517"/>
            <a:ext cx="325824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/>
              <a:t>Giardini et al., 2020 (Nature Geoscience)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F2E22F-8B69-3D54-F5A5-72024909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710" y="4519961"/>
            <a:ext cx="2468845" cy="2244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A4FAEB-3CC4-E081-821E-8D3A9C84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403" y="4626483"/>
            <a:ext cx="1926903" cy="21380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0C5D9C-67A8-A999-13F6-509D0B7B0E68}"/>
              </a:ext>
            </a:extLst>
          </p:cNvPr>
          <p:cNvSpPr txBox="1"/>
          <p:nvPr/>
        </p:nvSpPr>
        <p:spPr>
          <a:xfrm>
            <a:off x="5651066" y="644822"/>
            <a:ext cx="4821067" cy="594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33">
                <a:latin typeface="Montserrat" pitchFamily="2" charset="77"/>
              </a:rPr>
              <a:t>Marsquakes are categorized according to their frequency content: </a:t>
            </a:r>
          </a:p>
        </p:txBody>
      </p:sp>
    </p:spTree>
    <p:extLst>
      <p:ext uri="{BB962C8B-B14F-4D97-AF65-F5344CB8AC3E}">
        <p14:creationId xmlns:p14="http://schemas.microsoft.com/office/powerpoint/2010/main" val="268504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FF33-12C0-FC53-47E0-9121A344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Marsquake</a:t>
            </a:r>
            <a:r>
              <a:rPr lang="en-US"/>
              <a:t> statistics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C0DB05-352C-C544-A658-130E567624AC}"/>
              </a:ext>
            </a:extLst>
          </p:cNvPr>
          <p:cNvGraphicFramePr/>
          <p:nvPr/>
        </p:nvGraphicFramePr>
        <p:xfrm>
          <a:off x="1750608" y="2171272"/>
          <a:ext cx="3919388" cy="3489018"/>
        </p:xfrm>
        <a:graphic>
          <a:graphicData uri="http://schemas.openxmlformats.org/drawingml/2006/table">
            <a:tbl>
              <a:tblPr/>
              <a:tblGrid>
                <a:gridCol w="143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88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event type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total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C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6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HF (HIGH FREQUENCY)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164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76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79 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6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2.4_HZ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989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354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586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2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VF (VERY HIGH FREQUENCY)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70 </a:t>
                      </a:r>
                      <a:endParaRPr lang="en-US" sz="1400" b="1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25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34 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9BBB59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2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BB (BROADBAND)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37 </a:t>
                      </a:r>
                      <a:endParaRPr lang="en-US" sz="1400" b="1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</a:t>
                      </a: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  </a:t>
                      </a:r>
                      <a:endParaRPr lang="en-US" sz="1400" b="1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54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LF (LOW FREQUENCY)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57 </a:t>
                      </a:r>
                      <a:endParaRPr lang="en-US" sz="1400" b="1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21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19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>
                        <a:alpha val="3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0E3DCE-0B2A-3F9C-1458-20881405C10E}"/>
              </a:ext>
            </a:extLst>
          </p:cNvPr>
          <p:cNvGraphicFramePr/>
          <p:nvPr/>
        </p:nvGraphicFramePr>
        <p:xfrm>
          <a:off x="1750608" y="5778539"/>
          <a:ext cx="3919389" cy="731520"/>
        </p:xfrm>
        <a:graphic>
          <a:graphicData uri="http://schemas.openxmlformats.org/drawingml/2006/table">
            <a:tbl>
              <a:tblPr/>
              <a:tblGrid>
                <a:gridCol w="1436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16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9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35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SF (SUPER HIGH FREQUENCY)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8064A2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1383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8064A2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8064A2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8064A2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323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8064A2">
                        <a:alpha val="4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1060</a:t>
                      </a:r>
                    </a:p>
                  </a:txBody>
                  <a:tcPr marL="56520" marR="56520" anchor="ctr">
                    <a:lnL w="9360">
                      <a:solidFill>
                        <a:srgbClr val="DDDDDD"/>
                      </a:solidFill>
                    </a:lnL>
                    <a:lnR w="9360">
                      <a:solidFill>
                        <a:srgbClr val="DDDDDD"/>
                      </a:solidFill>
                    </a:lnR>
                    <a:lnT w="9360">
                      <a:solidFill>
                        <a:srgbClr val="DDDDDD"/>
                      </a:solidFill>
                    </a:lnT>
                    <a:lnB w="9360">
                      <a:solidFill>
                        <a:srgbClr val="DDDDDD"/>
                      </a:solidFill>
                    </a:lnB>
                    <a:solidFill>
                      <a:srgbClr val="8064A2">
                        <a:alpha val="4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ustomShape 5">
            <a:extLst>
              <a:ext uri="{FF2B5EF4-FFF2-40B4-BE49-F238E27FC236}">
                <a16:creationId xmlns:a16="http://schemas.microsoft.com/office/drawing/2014/main" id="{AC219A27-417B-74BE-C917-2169DA76AE31}"/>
              </a:ext>
            </a:extLst>
          </p:cNvPr>
          <p:cNvSpPr/>
          <p:nvPr/>
        </p:nvSpPr>
        <p:spPr>
          <a:xfrm>
            <a:off x="1646401" y="787699"/>
            <a:ext cx="4220988" cy="12361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59">
              <a:buClr>
                <a:srgbClr val="000000"/>
              </a:buClr>
            </a:pPr>
            <a:r>
              <a:rPr lang="en-GB" sz="2000" spc="-1" err="1">
                <a:solidFill>
                  <a:srgbClr val="000000"/>
                </a:solidFill>
                <a:latin typeface="Arial"/>
                <a:ea typeface="DejaVu Sans"/>
              </a:rPr>
              <a:t>Marsquake</a:t>
            </a:r>
            <a:r>
              <a:rPr lang="en-GB" sz="2000" spc="-1">
                <a:solidFill>
                  <a:srgbClr val="000000"/>
                </a:solidFill>
                <a:latin typeface="Arial"/>
                <a:ea typeface="DejaVu Sans"/>
              </a:rPr>
              <a:t> totals:</a:t>
            </a:r>
          </a:p>
          <a:p>
            <a:pPr marL="285841" indent="-285482">
              <a:buClr>
                <a:srgbClr val="000000"/>
              </a:buClr>
              <a:buFont typeface="Arial"/>
              <a:buChar char="•"/>
            </a:pPr>
            <a:r>
              <a:rPr lang="en-GB" sz="1814" spc="-1">
                <a:solidFill>
                  <a:srgbClr val="000000"/>
                </a:solidFill>
                <a:latin typeface="Arial"/>
                <a:ea typeface="DejaVu Sans"/>
              </a:rPr>
              <a:t>1317 events: 94 in </a:t>
            </a:r>
            <a:r>
              <a:rPr lang="en-GB" sz="1814" spc="-1">
                <a:solidFill>
                  <a:schemeClr val="accent3">
                    <a:lumMod val="75000"/>
                  </a:schemeClr>
                </a:solidFill>
                <a:latin typeface="Arial"/>
                <a:ea typeface="DejaVu Sans"/>
              </a:rPr>
              <a:t>LF family </a:t>
            </a:r>
            <a:r>
              <a:rPr lang="en-GB" sz="1814" spc="-1">
                <a:solidFill>
                  <a:srgbClr val="000000"/>
                </a:solidFill>
                <a:latin typeface="Arial"/>
                <a:ea typeface="DejaVu Sans"/>
              </a:rPr>
              <a:t>and 1223 in </a:t>
            </a:r>
            <a:r>
              <a:rPr lang="en-GB" sz="1814" spc="-1">
                <a:solidFill>
                  <a:schemeClr val="accent2">
                    <a:lumMod val="75000"/>
                  </a:schemeClr>
                </a:solidFill>
                <a:latin typeface="Arial"/>
                <a:ea typeface="DejaVu Sans"/>
              </a:rPr>
              <a:t>HF family </a:t>
            </a:r>
          </a:p>
          <a:p>
            <a:pPr marL="285841" indent="-285482">
              <a:buClr>
                <a:srgbClr val="000000"/>
              </a:buClr>
              <a:buFont typeface="Arial"/>
              <a:buChar char="•"/>
            </a:pPr>
            <a:r>
              <a:rPr lang="en-GB" sz="1814" spc="-1">
                <a:solidFill>
                  <a:srgbClr val="000000"/>
                </a:solidFill>
                <a:latin typeface="Arial"/>
                <a:ea typeface="DejaVu Sans"/>
              </a:rPr>
              <a:t>1383 in </a:t>
            </a:r>
            <a:r>
              <a:rPr lang="en-GB" sz="1814" spc="-1">
                <a:solidFill>
                  <a:schemeClr val="accent4">
                    <a:lumMod val="75000"/>
                  </a:schemeClr>
                </a:solidFill>
                <a:latin typeface="Arial"/>
                <a:ea typeface="DejaVu Sans"/>
              </a:rPr>
              <a:t>SF family</a:t>
            </a:r>
            <a:endParaRPr lang="en-US" sz="1814" spc="-1">
              <a:solidFill>
                <a:schemeClr val="accent4">
                  <a:lumMod val="75000"/>
                </a:schemeClr>
              </a:solidFill>
              <a:latin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A4129C-46B2-8C18-5980-8210CAA19006}"/>
              </a:ext>
            </a:extLst>
          </p:cNvPr>
          <p:cNvGrpSpPr/>
          <p:nvPr/>
        </p:nvGrpSpPr>
        <p:grpSpPr>
          <a:xfrm>
            <a:off x="6157020" y="787699"/>
            <a:ext cx="4187296" cy="5982740"/>
            <a:chOff x="5107575" y="868292"/>
            <a:chExt cx="4615718" cy="65948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02B701-ABF3-1F0D-8374-878ADCB58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7575" y="868292"/>
              <a:ext cx="4545330" cy="46450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5109E1-545D-6E3F-DE45-54A832962DFC}"/>
                </a:ext>
              </a:extLst>
            </p:cNvPr>
            <p:cNvSpPr txBox="1"/>
            <p:nvPr/>
          </p:nvSpPr>
          <p:spPr>
            <a:xfrm>
              <a:off x="5177963" y="5558031"/>
              <a:ext cx="4545330" cy="1905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9232" indent="-259232">
                <a:spcBef>
                  <a:spcPts val="544"/>
                </a:spcBef>
                <a:buFont typeface="Arial" panose="020B0604020202020204" pitchFamily="34" charset="0"/>
                <a:buChar char="•"/>
              </a:pPr>
              <a:r>
                <a:rPr lang="de-CH" sz="1633"/>
                <a:t>«A» quality LF events can be located based on distance and azimuth</a:t>
              </a:r>
            </a:p>
            <a:p>
              <a:pPr marL="674004" lvl="1" indent="-259232">
                <a:spcBef>
                  <a:spcPts val="544"/>
                </a:spcBef>
                <a:buFont typeface="Arial" panose="020B0604020202020204" pitchFamily="34" charset="0"/>
                <a:buChar char="•"/>
              </a:pPr>
              <a:r>
                <a:rPr lang="de-CH" sz="1633"/>
                <a:t>Many in Cerberus Fossae system </a:t>
              </a:r>
              <a:r>
                <a:rPr lang="de-CH" sz="1633">
                  <a:sym typeface="Wingdings"/>
                </a:rPr>
                <a:t> tectonic origin?</a:t>
              </a:r>
              <a:endParaRPr lang="de-CH" sz="1633"/>
            </a:p>
            <a:p>
              <a:pPr marL="259232" indent="-259232">
                <a:spcBef>
                  <a:spcPts val="544"/>
                </a:spcBef>
                <a:buFont typeface="Arial" panose="020B0604020202020204" pitchFamily="34" charset="0"/>
                <a:buChar char="•"/>
              </a:pPr>
              <a:r>
                <a:rPr lang="de-CH" sz="1633" b="1"/>
                <a:t>Starting on Sol 0976, things really get exciting!</a:t>
              </a:r>
              <a:endParaRPr lang="en-US" sz="1633" b="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0E85007-DED3-8DAB-B7D3-0F4CD2AB9FEB}"/>
              </a:ext>
            </a:extLst>
          </p:cNvPr>
          <p:cNvSpPr txBox="1"/>
          <p:nvPr/>
        </p:nvSpPr>
        <p:spPr>
          <a:xfrm>
            <a:off x="7034797" y="855936"/>
            <a:ext cx="311399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544"/>
              </a:spcBef>
            </a:pPr>
            <a:r>
              <a:rPr lang="en-US" sz="1270"/>
              <a:t>Kim et al., 2021</a:t>
            </a:r>
          </a:p>
        </p:txBody>
      </p:sp>
    </p:spTree>
    <p:extLst>
      <p:ext uri="{BB962C8B-B14F-4D97-AF65-F5344CB8AC3E}">
        <p14:creationId xmlns:p14="http://schemas.microsoft.com/office/powerpoint/2010/main" val="232785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52CA3-6994-B294-6592-FBF4CC5C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Marsquake</a:t>
            </a:r>
            <a:r>
              <a:rPr lang="en-US"/>
              <a:t> distances and magnitudes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F6435-FCD4-DDEB-4281-80694559F6A0}"/>
              </a:ext>
            </a:extLst>
          </p:cNvPr>
          <p:cNvSpPr txBox="1"/>
          <p:nvPr/>
        </p:nvSpPr>
        <p:spPr>
          <a:xfrm>
            <a:off x="7987032" y="6455626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Montserrat" pitchFamily="2" charset="77"/>
              </a:rPr>
              <a:t>Ceylan</a:t>
            </a:r>
            <a:r>
              <a:rPr lang="en-US" sz="1400">
                <a:latin typeface="Montserrat" pitchFamily="2" charset="77"/>
              </a:rPr>
              <a:t> et al., 2022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E43D5B7-AD37-8FF8-5BC6-62D66B04D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135" y="981429"/>
            <a:ext cx="8215731" cy="54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99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B1AA0D0-2E23-0A20-E0BA-9E12FEA622BB}"/>
              </a:ext>
            </a:extLst>
          </p:cNvPr>
          <p:cNvSpPr txBox="1">
            <a:spLocks/>
          </p:cNvSpPr>
          <p:nvPr/>
        </p:nvSpPr>
        <p:spPr>
          <a:xfrm>
            <a:off x="532427" y="52858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>
                <a:latin typeface="Roboto" panose="02000000000000000000" pitchFamily="2" charset="0"/>
                <a:ea typeface="Roboto" panose="02000000000000000000" pitchFamily="2" charset="0"/>
              </a:rPr>
              <a:t>Class schedule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058B99-03DF-6C00-8765-37E1D31EE436}"/>
              </a:ext>
            </a:extLst>
          </p:cNvPr>
          <p:cNvGraphicFramePr>
            <a:graphicFrameLocks noGrp="1"/>
          </p:cNvGraphicFramePr>
          <p:nvPr/>
        </p:nvGraphicFramePr>
        <p:xfrm>
          <a:off x="234878" y="662457"/>
          <a:ext cx="6258070" cy="6021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7515">
                  <a:extLst>
                    <a:ext uri="{9D8B030D-6E8A-4147-A177-3AD203B41FA5}">
                      <a16:colId xmlns:a16="http://schemas.microsoft.com/office/drawing/2014/main" val="1056481097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2611648886"/>
                    </a:ext>
                  </a:extLst>
                </a:gridCol>
                <a:gridCol w="2075688">
                  <a:extLst>
                    <a:ext uri="{9D8B030D-6E8A-4147-A177-3AD203B41FA5}">
                      <a16:colId xmlns:a16="http://schemas.microsoft.com/office/drawing/2014/main" val="934382152"/>
                    </a:ext>
                  </a:extLst>
                </a:gridCol>
                <a:gridCol w="2506164">
                  <a:extLst>
                    <a:ext uri="{9D8B030D-6E8A-4147-A177-3AD203B41FA5}">
                      <a16:colId xmlns:a16="http://schemas.microsoft.com/office/drawing/2014/main" val="1731134014"/>
                    </a:ext>
                  </a:extLst>
                </a:gridCol>
              </a:tblGrid>
              <a:tr h="1370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Dates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Topic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assignment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8131412"/>
                  </a:ext>
                </a:extLst>
              </a:tr>
              <a:tr h="2528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17, Jan 19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Course overview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1: Python crash course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82287666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24, Jan 26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signal processing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2: Introduction to </a:t>
                      </a:r>
                      <a:r>
                        <a:rPr lang="en-US" sz="900" err="1">
                          <a:effectLst/>
                        </a:rPr>
                        <a:t>Obspy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46460334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31, Feb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Moment Tensors/ Inverse methods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3: Moment tensor inversion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06194411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4: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7, Feb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🤮 </a:t>
                      </a: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class, Ross ill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wave propagation 1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693773280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14, Feb 16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4: Reference Earth models: The “1D” Earth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Seismic wave propagation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92489006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21, Feb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5: Surface wave dispersion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Surface waves and normal modes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5798523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7: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28, Mar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6: Normal modes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tomography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06399170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8: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7, Mar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7: Seismic Tomography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Imaging Earth Structure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Seismic discontinuities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 Research paper discussion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113921085"/>
                  </a:ext>
                </a:extLst>
              </a:tr>
              <a:tr h="4488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9: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Spring break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613328099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10: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21, Mar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8. Receiver Functions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 Anisotropy and anelasticity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221357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28, Mar 30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Planetary seismology 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9: </a:t>
                      </a:r>
                      <a:r>
                        <a:rPr lang="en-US" sz="900" err="1">
                          <a:effectLst/>
                        </a:rPr>
                        <a:t>InSight</a:t>
                      </a:r>
                      <a:r>
                        <a:rPr lang="en-US" sz="900">
                          <a:effectLst/>
                        </a:rPr>
                        <a:t>- Seismology on Mars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422971637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4, Apr 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Planetary seismology 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6437034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11, Apr 13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10: Earthquake detection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612796272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14: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18, Apr 20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959484565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25, Apr 27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Frontiers of seismology: What’s next?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079005518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2, May 4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Research paper presentations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95611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28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5AC62-42A4-E04B-7D46-FB01E33F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Marsquake</a:t>
            </a:r>
            <a:r>
              <a:rPr lang="en-US"/>
              <a:t> locations</a:t>
            </a:r>
          </a:p>
        </p:txBody>
      </p:sp>
      <p:pic>
        <p:nvPicPr>
          <p:cNvPr id="4" name="Picture 3" descr="Whiteboard&#10;&#10;Description automatically generated">
            <a:extLst>
              <a:ext uri="{FF2B5EF4-FFF2-40B4-BE49-F238E27FC236}">
                <a16:creationId xmlns:a16="http://schemas.microsoft.com/office/drawing/2014/main" id="{779A7E8E-B79D-70BE-3AFE-93BB16828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39" y="681037"/>
            <a:ext cx="10715059" cy="55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6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9194-F8E9-F8B8-7088-1EC396D8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S0235b: The first Quality A ‘broadband’ </a:t>
            </a:r>
            <a:r>
              <a:rPr lang="en-US" err="1"/>
              <a:t>marsquake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D66125-918A-612C-B6EA-BDC39AB88CBE}"/>
              </a:ext>
            </a:extLst>
          </p:cNvPr>
          <p:cNvSpPr txBox="1"/>
          <p:nvPr/>
        </p:nvSpPr>
        <p:spPr>
          <a:xfrm>
            <a:off x="1756290" y="776332"/>
            <a:ext cx="891219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>
                <a:latin typeface="Montserrat" pitchFamily="2" charset="77"/>
              </a:rPr>
              <a:t>Arrivals of surface multiples – PP, PPP, SS, etc. – have also been identified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7F3ED-20B1-BE9B-1901-A92604BD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01" y="1582834"/>
            <a:ext cx="6246131" cy="4666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36D322-4879-A472-4EA6-03147EFC18BA}"/>
              </a:ext>
            </a:extLst>
          </p:cNvPr>
          <p:cNvSpPr txBox="1"/>
          <p:nvPr/>
        </p:nvSpPr>
        <p:spPr>
          <a:xfrm>
            <a:off x="1523520" y="6424831"/>
            <a:ext cx="325824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>
                <a:latin typeface="Montserrat" pitchFamily="2" charset="77"/>
              </a:rPr>
              <a:t>Khan et al., 2021 (Science)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27524C6-5072-FD28-50D7-3688D5AE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567" y="2453433"/>
            <a:ext cx="2821734" cy="282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41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80AD-8AAF-B86C-DF90-5773FFE8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Martian record section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238738E-9CED-B04F-7B22-617C1E40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10471"/>
            <a:ext cx="5305264" cy="5547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B14A82-3D0E-C9AD-09F5-1BB9D0962224}"/>
              </a:ext>
            </a:extLst>
          </p:cNvPr>
          <p:cNvSpPr/>
          <p:nvPr/>
        </p:nvSpPr>
        <p:spPr>
          <a:xfrm>
            <a:off x="5962479" y="3627619"/>
            <a:ext cx="5816183" cy="869430"/>
          </a:xfrm>
          <a:prstGeom prst="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317D9-68D9-101B-FD51-6E95E4C75910}"/>
              </a:ext>
            </a:extLst>
          </p:cNvPr>
          <p:cNvSpPr txBox="1"/>
          <p:nvPr/>
        </p:nvSpPr>
        <p:spPr>
          <a:xfrm>
            <a:off x="2751657" y="4604962"/>
            <a:ext cx="2543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Montserrat" pitchFamily="2" charset="77"/>
              </a:rPr>
              <a:t>S-wave shadow zone?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8BB78-2567-C820-9C12-0060654E677A}"/>
              </a:ext>
            </a:extLst>
          </p:cNvPr>
          <p:cNvSpPr txBox="1"/>
          <p:nvPr/>
        </p:nvSpPr>
        <p:spPr>
          <a:xfrm>
            <a:off x="413337" y="978296"/>
            <a:ext cx="530526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High quality LF and BB events can be plotted as a function of epicentral distance to explore seismic phases and their moveouts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Events closer than ~40 degrees have clear P and S wave arrivals (many in the Cerberus Fossae region)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S-wave arrivals diminish in strength between ~40 – 60 degrees (S-wave shadow zone?)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Not many events observed beyond ~90 degrees epicentral distance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E304DA-1F7D-A96B-FAD6-18C8250F4202}"/>
              </a:ext>
            </a:extLst>
          </p:cNvPr>
          <p:cNvCxnSpPr>
            <a:cxnSpLocks/>
          </p:cNvCxnSpPr>
          <p:nvPr/>
        </p:nvCxnSpPr>
        <p:spPr>
          <a:xfrm flipV="1">
            <a:off x="5344689" y="4271505"/>
            <a:ext cx="501475" cy="333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A996A-A293-6637-2537-5A6B4EA4DADB}"/>
              </a:ext>
            </a:extLst>
          </p:cNvPr>
          <p:cNvSpPr txBox="1"/>
          <p:nvPr/>
        </p:nvSpPr>
        <p:spPr>
          <a:xfrm>
            <a:off x="6428055" y="6358023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Montserrat" pitchFamily="2" charset="77"/>
              </a:rPr>
              <a:t>Ceylan</a:t>
            </a:r>
            <a:r>
              <a:rPr lang="en-US" sz="1400">
                <a:latin typeface="Montserrat" pitchFamily="2" charset="77"/>
              </a:rPr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17283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1688-CA74-1361-0ACE-4D89AC4D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Locating </a:t>
            </a:r>
            <a:r>
              <a:rPr lang="en-US" err="1"/>
              <a:t>marsquakes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15268-F6FD-48A0-21C4-29D5C86DB5BE}"/>
              </a:ext>
            </a:extLst>
          </p:cNvPr>
          <p:cNvSpPr txBox="1"/>
          <p:nvPr/>
        </p:nvSpPr>
        <p:spPr>
          <a:xfrm>
            <a:off x="274674" y="808523"/>
            <a:ext cx="54387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Earthquakes are located using triangulation based on recordings from multiple stations. </a:t>
            </a:r>
            <a:r>
              <a:rPr lang="en-US" sz="1600" b="1" dirty="0">
                <a:latin typeface="Montserrat" pitchFamily="2" charset="77"/>
              </a:rPr>
              <a:t>How do we do it with a single station?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S– P time gives an approximate distance, but what about direction?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2F92137-4D55-7ACA-EC1A-3DD679661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0" y="736789"/>
            <a:ext cx="4254500" cy="2692211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63A94A17-CE9B-C1B9-6BA2-159BA3EA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398" y="4208204"/>
            <a:ext cx="4700102" cy="1659466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64435E9-2C9E-3B44-766C-D30140DA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74" y="2505669"/>
            <a:ext cx="5600096" cy="4083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B148C-89AE-EC2B-534D-0B82BFD9FFF8}"/>
              </a:ext>
            </a:extLst>
          </p:cNvPr>
          <p:cNvSpPr txBox="1"/>
          <p:nvPr/>
        </p:nvSpPr>
        <p:spPr>
          <a:xfrm>
            <a:off x="8732143" y="3429000"/>
            <a:ext cx="3258246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70" dirty="0" err="1">
                <a:latin typeface="Montserrat" pitchFamily="2" charset="77"/>
              </a:rPr>
              <a:t>Zenhausern</a:t>
            </a:r>
            <a:r>
              <a:rPr lang="en-US" sz="1270" dirty="0">
                <a:latin typeface="Montserrat" pitchFamily="2" charset="77"/>
              </a:rPr>
              <a:t> et al., 2022</a:t>
            </a:r>
          </a:p>
        </p:txBody>
      </p:sp>
    </p:spTree>
    <p:extLst>
      <p:ext uri="{BB962C8B-B14F-4D97-AF65-F5344CB8AC3E}">
        <p14:creationId xmlns:p14="http://schemas.microsoft.com/office/powerpoint/2010/main" val="337434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EF7D-250A-4B9C-7302-F56A1072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8F9E7181-30A6-D77E-A753-FB9BCFC17CEC}"/>
              </a:ext>
            </a:extLst>
          </p:cNvPr>
          <p:cNvSpPr txBox="1">
            <a:spLocks/>
          </p:cNvSpPr>
          <p:nvPr/>
        </p:nvSpPr>
        <p:spPr>
          <a:xfrm>
            <a:off x="492956" y="1990178"/>
            <a:ext cx="4985153" cy="453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Montserrat" pitchFamily="2" charset="77"/>
              </a:rPr>
              <a:t>Two large events detected in core shadow zone!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>
              <a:latin typeface="Montserrat" pitchFamily="2" charset="77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kern="0">
                <a:solidFill>
                  <a:sysClr val="windowText" lastClr="000000"/>
                </a:solidFill>
                <a:latin typeface="Montserrat" pitchFamily="2" charset="77"/>
              </a:rPr>
              <a:t>First arrivals are PP, SS not P, 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kern="0">
              <a:solidFill>
                <a:sysClr val="windowText" lastClr="000000"/>
              </a:solidFill>
              <a:latin typeface="Montserrat" pitchFamily="2" charset="77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kern="0">
                <a:solidFill>
                  <a:sysClr val="windowText" lastClr="000000"/>
                </a:solidFill>
                <a:latin typeface="Montserrat" pitchFamily="2" charset="77"/>
              </a:rPr>
              <a:t>S0976a, M 4.2 event, located in Valles </a:t>
            </a:r>
            <a:r>
              <a:rPr lang="en-US" kern="0" err="1">
                <a:solidFill>
                  <a:sysClr val="windowText" lastClr="000000"/>
                </a:solidFill>
                <a:latin typeface="Montserrat" pitchFamily="2" charset="77"/>
              </a:rPr>
              <a:t>Marineris</a:t>
            </a:r>
            <a:r>
              <a:rPr lang="en-US" kern="0">
                <a:solidFill>
                  <a:sysClr val="windowText" lastClr="000000"/>
                </a:solidFill>
                <a:latin typeface="Montserrat" pitchFamily="2" charset="77"/>
              </a:rPr>
              <a:t>, 146° distance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kern="0">
              <a:solidFill>
                <a:sysClr val="windowText" lastClr="000000"/>
              </a:solidFill>
              <a:latin typeface="Montserrat" pitchFamily="2" charset="77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kern="0">
                <a:solidFill>
                  <a:sysClr val="windowText" lastClr="000000"/>
                </a:solidFill>
                <a:latin typeface="Montserrat" pitchFamily="2" charset="77"/>
              </a:rPr>
              <a:t>S1000a, M 4.1 event located ~127° distance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kern="0">
              <a:solidFill>
                <a:sysClr val="windowText" lastClr="000000"/>
              </a:solidFill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Montserrat" pitchFamily="2" charset="77"/>
              </a:rPr>
              <a:t>S1000a looks “strange”… too much high frequency energy compared to other broadband events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>
              <a:latin typeface="Montserrat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>
              <a:latin typeface="Montserrat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2B5D9-57C5-441D-F757-8C1D18DDF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41" r="21337"/>
          <a:stretch/>
        </p:blipFill>
        <p:spPr>
          <a:xfrm>
            <a:off x="0" y="-18795"/>
            <a:ext cx="7193694" cy="1697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3A258-DEFD-F1C3-87B5-DDB48459B8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9" t="4653" b="59576"/>
          <a:stretch/>
        </p:blipFill>
        <p:spPr>
          <a:xfrm>
            <a:off x="7514441" y="168169"/>
            <a:ext cx="3275833" cy="109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D2D4AC-5751-8FAA-D977-854BA2A3C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38"/>
          <a:stretch/>
        </p:blipFill>
        <p:spPr>
          <a:xfrm>
            <a:off x="8918792" y="1208696"/>
            <a:ext cx="1700655" cy="3047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DC8AA-6F48-AA84-D9A0-71103BB33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509"/>
          <a:stretch/>
        </p:blipFill>
        <p:spPr>
          <a:xfrm>
            <a:off x="5927145" y="4344983"/>
            <a:ext cx="4863129" cy="2513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ED41F-AA2F-A391-52B1-899231976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0" r="57407"/>
          <a:stretch/>
        </p:blipFill>
        <p:spPr>
          <a:xfrm>
            <a:off x="5927145" y="1512661"/>
            <a:ext cx="2676704" cy="28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5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B583-8C2A-C501-BFBD-8893B9F3A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S1094b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66002-B95A-6130-6F0A-58FAC7A43C7A}"/>
              </a:ext>
            </a:extLst>
          </p:cNvPr>
          <p:cNvSpPr txBox="1">
            <a:spLocks/>
          </p:cNvSpPr>
          <p:nvPr/>
        </p:nvSpPr>
        <p:spPr>
          <a:xfrm>
            <a:off x="413695" y="746867"/>
            <a:ext cx="3438777" cy="2120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1800" b="0" i="0">
                <a:latin typeface="Montserrat" pitchFamily="2" charset="77"/>
              </a:rPr>
              <a:t>Three months later, S1094b is detected: M4.0, 60° away</a:t>
            </a:r>
          </a:p>
          <a:p>
            <a:r>
              <a:rPr lang="en-US" sz="1800" b="0" i="0">
                <a:latin typeface="Montserrat" pitchFamily="2" charset="77"/>
              </a:rPr>
              <a:t>S1094b is also beautiful, but anomalously long in duration with high frequency content.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DB803-0F75-2CDB-726E-A62D2D35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773" y="681037"/>
            <a:ext cx="6472825" cy="1531797"/>
          </a:xfrm>
          <a:prstGeom prst="rect">
            <a:avLst/>
          </a:prstGeom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A407E904-F68E-2D49-57FE-90FE9F9B1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73" y="2932230"/>
            <a:ext cx="6472825" cy="336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5A8AF0-451A-7A50-3EEB-9A10D8CC05BB}"/>
              </a:ext>
            </a:extLst>
          </p:cNvPr>
          <p:cNvSpPr txBox="1"/>
          <p:nvPr/>
        </p:nvSpPr>
        <p:spPr>
          <a:xfrm>
            <a:off x="451099" y="3280971"/>
            <a:ext cx="3711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" pitchFamily="2" charset="77"/>
              </a:rPr>
              <a:t>Waveforms from event S1094b exhibit clear Rayleigh waves between ~8 - 15 s period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6EACF-D6C6-3272-1A3F-527DC63C42B7}"/>
              </a:ext>
            </a:extLst>
          </p:cNvPr>
          <p:cNvSpPr txBox="1"/>
          <p:nvPr/>
        </p:nvSpPr>
        <p:spPr>
          <a:xfrm>
            <a:off x="4824107" y="6296524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Montserrat" pitchFamily="2" charset="77"/>
              </a:rPr>
              <a:t>Kim et al., 2022, Science</a:t>
            </a:r>
          </a:p>
        </p:txBody>
      </p:sp>
    </p:spTree>
    <p:extLst>
      <p:ext uri="{BB962C8B-B14F-4D97-AF65-F5344CB8AC3E}">
        <p14:creationId xmlns:p14="http://schemas.microsoft.com/office/powerpoint/2010/main" val="34412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231E-38EB-D9D3-D10F-7334D12E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going 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A0E5D-F866-E719-FF04-9B25D38C5204}"/>
              </a:ext>
            </a:extLst>
          </p:cNvPr>
          <p:cNvSpPr txBox="1">
            <a:spLocks/>
          </p:cNvSpPr>
          <p:nvPr/>
        </p:nvSpPr>
        <p:spPr>
          <a:xfrm>
            <a:off x="454556" y="905889"/>
            <a:ext cx="4012513" cy="149253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>
              <a:latin typeface="Montserrat" pitchFamily="2" charset="77"/>
            </a:endParaRPr>
          </a:p>
          <a:p>
            <a:pPr marL="0" lvl="1"/>
            <a:r>
              <a:rPr lang="en-US" sz="1600" kern="0">
                <a:solidFill>
                  <a:sysClr val="windowText" lastClr="000000"/>
                </a:solidFill>
                <a:latin typeface="Montserrat" pitchFamily="2" charset="77"/>
              </a:rPr>
              <a:t>Based on the inferred source region from MQS determined distance and back azimuth, the orbital imager CTX took a closer look…</a:t>
            </a:r>
          </a:p>
          <a:p>
            <a:pPr marL="0" lvl="1"/>
            <a:endParaRPr lang="en-US" sz="1814" kern="0">
              <a:solidFill>
                <a:sysClr val="windowText" lastClr="0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4E6995-99D0-0B81-EE57-82A03F54582D}"/>
              </a:ext>
            </a:extLst>
          </p:cNvPr>
          <p:cNvGrpSpPr/>
          <p:nvPr/>
        </p:nvGrpSpPr>
        <p:grpSpPr>
          <a:xfrm>
            <a:off x="1798329" y="2253160"/>
            <a:ext cx="9584683" cy="4412830"/>
            <a:chOff x="3684830" y="2614764"/>
            <a:chExt cx="9291809" cy="42779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2A96C0-C236-F666-1840-14B6DDF57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4830" y="2614764"/>
              <a:ext cx="7573723" cy="42779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2BFB11-7166-F107-C27D-5AD1449C649D}"/>
                </a:ext>
              </a:extLst>
            </p:cNvPr>
            <p:cNvSpPr txBox="1"/>
            <p:nvPr/>
          </p:nvSpPr>
          <p:spPr>
            <a:xfrm>
              <a:off x="11258553" y="6099119"/>
              <a:ext cx="1718086" cy="657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70" err="1">
                  <a:latin typeface="Montserrat" pitchFamily="2" charset="77"/>
                </a:rPr>
                <a:t>Posiolova</a:t>
              </a:r>
              <a:r>
                <a:rPr lang="en-US" sz="1270">
                  <a:latin typeface="Montserrat" pitchFamily="2" charset="77"/>
                </a:rPr>
                <a:t> et al. 2022, </a:t>
              </a:r>
              <a:r>
                <a:rPr lang="en-US" sz="1270" i="1">
                  <a:latin typeface="Montserrat" pitchFamily="2" charset="77"/>
                </a:rPr>
                <a:t>Science</a:t>
              </a:r>
              <a:r>
                <a:rPr lang="en-US" sz="1270">
                  <a:latin typeface="Montserrat" pitchFamily="2" charset="77"/>
                </a:rPr>
                <a:t> (10/28!)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C4BD311C-7487-67AA-3305-56D3D5913084}"/>
              </a:ext>
            </a:extLst>
          </p:cNvPr>
          <p:cNvSpPr txBox="1">
            <a:spLocks/>
          </p:cNvSpPr>
          <p:nvPr/>
        </p:nvSpPr>
        <p:spPr>
          <a:xfrm>
            <a:off x="4352973" y="1749032"/>
            <a:ext cx="3371960" cy="719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2000">
                <a:latin typeface="Montserrat" pitchFamily="2" charset="77"/>
              </a:rPr>
              <a:t>confirmed impact!</a:t>
            </a:r>
          </a:p>
        </p:txBody>
      </p:sp>
    </p:spTree>
    <p:extLst>
      <p:ext uri="{BB962C8B-B14F-4D97-AF65-F5344CB8AC3E}">
        <p14:creationId xmlns:p14="http://schemas.microsoft.com/office/powerpoint/2010/main" val="310981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3515D-C676-8A20-A0E1-4F5471CF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impacts!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346F4-3498-AD0F-9C66-4A2ED5AB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127" y="681037"/>
            <a:ext cx="6083199" cy="6048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A7AC21-5F18-688E-72F9-87597579D3D3}"/>
              </a:ext>
            </a:extLst>
          </p:cNvPr>
          <p:cNvSpPr txBox="1"/>
          <p:nvPr/>
        </p:nvSpPr>
        <p:spPr>
          <a:xfrm>
            <a:off x="274674" y="869430"/>
            <a:ext cx="477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" pitchFamily="2" charset="77"/>
              </a:rPr>
              <a:t>Orbital imaging also confirms S1000a was caused by an impact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DB9A065-B401-09F8-8683-1900299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6" y="1813810"/>
            <a:ext cx="5320820" cy="40337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173F04-1BB8-8EE2-ADA3-EB1734D36AA4}"/>
              </a:ext>
            </a:extLst>
          </p:cNvPr>
          <p:cNvSpPr/>
          <p:nvPr/>
        </p:nvSpPr>
        <p:spPr>
          <a:xfrm>
            <a:off x="122086" y="3147934"/>
            <a:ext cx="5320820" cy="4197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93F2A6-62A5-F194-1D0E-BD962C15D066}"/>
              </a:ext>
            </a:extLst>
          </p:cNvPr>
          <p:cNvSpPr/>
          <p:nvPr/>
        </p:nvSpPr>
        <p:spPr>
          <a:xfrm>
            <a:off x="122086" y="4572711"/>
            <a:ext cx="5320820" cy="85372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7D3C-78CD-A9AF-08D2-4C4A32EF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Boulder-size blocks of water ice can be seen around the rim of an impact crater on Mars. The crater was formed Dec. 24, 2021, by a meteoroid strike in the Amazonis Planitia region.">
            <a:extLst>
              <a:ext uri="{FF2B5EF4-FFF2-40B4-BE49-F238E27FC236}">
                <a16:creationId xmlns:a16="http://schemas.microsoft.com/office/drawing/2014/main" id="{4310B06E-CD00-B9CE-94B5-159CB257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20827-6987-11D2-C703-E75972840EF2}"/>
              </a:ext>
            </a:extLst>
          </p:cNvPr>
          <p:cNvSpPr txBox="1"/>
          <p:nvPr/>
        </p:nvSpPr>
        <p:spPr>
          <a:xfrm>
            <a:off x="274674" y="2440737"/>
            <a:ext cx="30430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rgbClr val="00B0F0"/>
                </a:solidFill>
                <a:latin typeface="Montserrat SemiBold" pitchFamily="2" charset="77"/>
              </a:rPr>
              <a:t>Boulder sized blocks of ice</a:t>
            </a:r>
          </a:p>
          <a:p>
            <a:endParaRPr lang="en-US" sz="2400" b="1" i="1">
              <a:solidFill>
                <a:srgbClr val="00B0F0"/>
              </a:solidFill>
              <a:latin typeface="Montserrat SemiBold" pitchFamily="2" charset="77"/>
            </a:endParaRPr>
          </a:p>
          <a:p>
            <a:r>
              <a:rPr lang="en-US" sz="2400" b="1" i="1">
                <a:solidFill>
                  <a:srgbClr val="00B0F0"/>
                </a:solidFill>
                <a:latin typeface="Montserrat SemiBold" pitchFamily="2" charset="77"/>
              </a:rPr>
              <a:t>(closest to the equator that ice has ever been found!)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F7866A-1005-11D9-3BC8-254238DFCF87}"/>
              </a:ext>
            </a:extLst>
          </p:cNvPr>
          <p:cNvCxnSpPr>
            <a:cxnSpLocks/>
          </p:cNvCxnSpPr>
          <p:nvPr/>
        </p:nvCxnSpPr>
        <p:spPr>
          <a:xfrm flipV="1">
            <a:off x="2805367" y="2323475"/>
            <a:ext cx="1856574" cy="532761"/>
          </a:xfrm>
          <a:prstGeom prst="straightConnector1">
            <a:avLst/>
          </a:prstGeom>
          <a:ln w="920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18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CFCF5-7EF9-8107-7FAB-CDC19A34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largest </a:t>
            </a:r>
            <a:r>
              <a:rPr lang="en-US" err="1"/>
              <a:t>marsquake</a:t>
            </a:r>
            <a:r>
              <a:rPr lang="en-US"/>
              <a:t> (event S1222a)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5E1D09-44DA-DB17-1A22-F7FF53A2A1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" r="41255" b="44270"/>
          <a:stretch/>
        </p:blipFill>
        <p:spPr>
          <a:xfrm>
            <a:off x="6207031" y="929390"/>
            <a:ext cx="4968269" cy="2499610"/>
          </a:xfrm>
          <a:prstGeom prst="rect">
            <a:avLst/>
          </a:prstGeom>
        </p:spPr>
      </p:pic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E3469C8F-6447-A470-863F-AEF155E8A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/>
          <a:stretch/>
        </p:blipFill>
        <p:spPr>
          <a:xfrm>
            <a:off x="6800059" y="3576417"/>
            <a:ext cx="4097791" cy="3062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E30B6-58BB-C6D8-61DF-2BAF1C728ABB}"/>
              </a:ext>
            </a:extLst>
          </p:cNvPr>
          <p:cNvSpPr txBox="1"/>
          <p:nvPr/>
        </p:nvSpPr>
        <p:spPr>
          <a:xfrm>
            <a:off x="274674" y="1048308"/>
            <a:ext cx="543874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On May 4, 2022, </a:t>
            </a:r>
            <a:r>
              <a:rPr lang="en-US" sz="1600" err="1">
                <a:latin typeface="Montserrat" pitchFamily="2" charset="77"/>
              </a:rPr>
              <a:t>InSight</a:t>
            </a:r>
            <a:r>
              <a:rPr lang="en-US" sz="1600">
                <a:latin typeface="Montserrat" pitchFamily="2" charset="77"/>
              </a:rPr>
              <a:t> recorded the largest observed </a:t>
            </a:r>
            <a:r>
              <a:rPr lang="en-US" sz="1600" err="1">
                <a:latin typeface="Montserrat" pitchFamily="2" charset="77"/>
              </a:rPr>
              <a:t>masquake</a:t>
            </a:r>
            <a:r>
              <a:rPr lang="en-US" sz="1600">
                <a:latin typeface="Montserrat" pitchFamily="2" charset="77"/>
              </a:rPr>
              <a:t> (S1222a), with an initial magnitude estimate of Mw 4.7.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The event was located ~37 degrees to the ESE of </a:t>
            </a:r>
            <a:r>
              <a:rPr lang="en-US" sz="1600" err="1">
                <a:latin typeface="Montserrat" pitchFamily="2" charset="77"/>
              </a:rPr>
              <a:t>InSight</a:t>
            </a:r>
            <a:r>
              <a:rPr lang="en-US" sz="1600">
                <a:latin typeface="Montserrat" pitchFamily="2" charset="77"/>
              </a:rPr>
              <a:t>, near </a:t>
            </a:r>
            <a:r>
              <a:rPr lang="en-US" sz="1600" err="1">
                <a:latin typeface="Montserrat" pitchFamily="2" charset="77"/>
              </a:rPr>
              <a:t>Apolinaris</a:t>
            </a:r>
            <a:r>
              <a:rPr lang="en-US" sz="1600">
                <a:latin typeface="Montserrat" pitchFamily="2" charset="77"/>
              </a:rPr>
              <a:t> Mons (not a Cerberus Fossae event!)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Not an impact!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In addition to being just the third event with clearly observed Rayleigh waves, it is the </a:t>
            </a:r>
            <a:r>
              <a:rPr lang="en-US" sz="1600" b="1">
                <a:latin typeface="Montserrat" pitchFamily="2" charset="77"/>
              </a:rPr>
              <a:t>only event observed with Love waves</a:t>
            </a:r>
            <a:r>
              <a:rPr lang="en-US" sz="1600">
                <a:latin typeface="Montserrat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84F27C-7264-8937-76B8-A5B42B8B8583}"/>
              </a:ext>
            </a:extLst>
          </p:cNvPr>
          <p:cNvSpPr txBox="1"/>
          <p:nvPr/>
        </p:nvSpPr>
        <p:spPr>
          <a:xfrm>
            <a:off x="8371372" y="640598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Montserrat" pitchFamily="2" charset="77"/>
              </a:rPr>
              <a:t>Maguire et al., (submitted)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E094E-2F17-CB0B-6EB5-F62FDDC5AEC1}"/>
              </a:ext>
            </a:extLst>
          </p:cNvPr>
          <p:cNvSpPr txBox="1"/>
          <p:nvPr/>
        </p:nvSpPr>
        <p:spPr>
          <a:xfrm>
            <a:off x="7096824" y="6479022"/>
            <a:ext cx="2048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Montserrat" pitchFamily="2" charset="77"/>
              </a:rPr>
              <a:t>Beghein</a:t>
            </a:r>
            <a:r>
              <a:rPr lang="en-US" sz="1400">
                <a:latin typeface="Montserrat" pitchFamily="2" charset="77"/>
              </a:rPr>
              <a:t> et al., (2022)</a:t>
            </a:r>
          </a:p>
        </p:txBody>
      </p:sp>
    </p:spTree>
    <p:extLst>
      <p:ext uri="{BB962C8B-B14F-4D97-AF65-F5344CB8AC3E}">
        <p14:creationId xmlns:p14="http://schemas.microsoft.com/office/powerpoint/2010/main" val="398042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7C78-2702-0DA0-88E0-86ACC018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Earth and Mars</a:t>
            </a:r>
          </a:p>
        </p:txBody>
      </p:sp>
      <p:pic>
        <p:nvPicPr>
          <p:cNvPr id="3" name="Picture 2" descr="Mars and Earth Comparison">
            <a:extLst>
              <a:ext uri="{FF2B5EF4-FFF2-40B4-BE49-F238E27FC236}">
                <a16:creationId xmlns:a16="http://schemas.microsoft.com/office/drawing/2014/main" id="{E9BCCB14-E6A8-2248-D15E-B19ED1E2D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3730"/>
            <a:ext cx="12216584" cy="524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E2E16E0-B240-3429-329C-2C92D441D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93885"/>
              </p:ext>
            </p:extLst>
          </p:nvPr>
        </p:nvGraphicFramePr>
        <p:xfrm>
          <a:off x="3152640" y="1562101"/>
          <a:ext cx="6343038" cy="3733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346">
                  <a:extLst>
                    <a:ext uri="{9D8B030D-6E8A-4147-A177-3AD203B41FA5}">
                      <a16:colId xmlns:a16="http://schemas.microsoft.com/office/drawing/2014/main" val="2822327893"/>
                    </a:ext>
                  </a:extLst>
                </a:gridCol>
                <a:gridCol w="2114346">
                  <a:extLst>
                    <a:ext uri="{9D8B030D-6E8A-4147-A177-3AD203B41FA5}">
                      <a16:colId xmlns:a16="http://schemas.microsoft.com/office/drawing/2014/main" val="2272880886"/>
                    </a:ext>
                  </a:extLst>
                </a:gridCol>
                <a:gridCol w="2114346">
                  <a:extLst>
                    <a:ext uri="{9D8B030D-6E8A-4147-A177-3AD203B41FA5}">
                      <a16:colId xmlns:a16="http://schemas.microsoft.com/office/drawing/2014/main" val="3770796987"/>
                    </a:ext>
                  </a:extLst>
                </a:gridCol>
              </a:tblGrid>
              <a:tr h="51795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Montserrat" pitchFamily="2" charset="77"/>
                        </a:rPr>
                        <a:t>Earth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Montserrat" pitchFamily="2" charset="77"/>
                        </a:rPr>
                        <a:t>Mars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951634"/>
                  </a:ext>
                </a:extLst>
              </a:tr>
              <a:tr h="395927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6,371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3,389.5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771495"/>
                  </a:ext>
                </a:extLst>
              </a:tr>
              <a:tr h="395927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5.9x10</a:t>
                      </a:r>
                      <a:r>
                        <a:rPr lang="en-US" sz="1400" baseline="30000">
                          <a:latin typeface="Montserrat" pitchFamily="2" charset="77"/>
                        </a:rPr>
                        <a:t>24</a:t>
                      </a:r>
                      <a:r>
                        <a:rPr lang="en-US" sz="1400">
                          <a:latin typeface="Montserrat" pitchFamily="2" charset="77"/>
                        </a:rPr>
                        <a:t>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6.4x10</a:t>
                      </a:r>
                      <a:r>
                        <a:rPr lang="en-US" sz="1400" baseline="30000">
                          <a:latin typeface="Montserrat" pitchFamily="2" charset="77"/>
                        </a:rPr>
                        <a:t>23</a:t>
                      </a:r>
                      <a:r>
                        <a:rPr lang="en-US" sz="1400">
                          <a:latin typeface="Montserrat" pitchFamily="2" charset="77"/>
                        </a:rPr>
                        <a:t>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151303"/>
                  </a:ext>
                </a:extLst>
              </a:tr>
              <a:tr h="395927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Circumference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40,075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21,344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430526"/>
                  </a:ext>
                </a:extLst>
              </a:tr>
              <a:tr h="395927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5.51 g/cm</a:t>
                      </a:r>
                      <a:r>
                        <a:rPr lang="en-US" sz="1400" baseline="30000">
                          <a:latin typeface="Montserrat" pitchFamily="2" charset="7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Montserrat" pitchFamily="2" charset="77"/>
                        </a:rPr>
                        <a:t>3.93 g/cm</a:t>
                      </a:r>
                      <a:r>
                        <a:rPr lang="en-US" sz="1400" baseline="30000">
                          <a:latin typeface="Montserrat" pitchFamily="2" charset="77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647896"/>
                  </a:ext>
                </a:extLst>
              </a:tr>
              <a:tr h="395927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Length of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>
                          <a:latin typeface="Montserrat" pitchFamily="2" charset="77"/>
                        </a:rPr>
                        <a:t>23 </a:t>
                      </a:r>
                      <a:r>
                        <a:rPr lang="en-US" sz="1400" baseline="0" err="1">
                          <a:latin typeface="Montserrat" pitchFamily="2" charset="77"/>
                        </a:rPr>
                        <a:t>hrs</a:t>
                      </a:r>
                      <a:r>
                        <a:rPr lang="en-US" sz="1400" baseline="0">
                          <a:latin typeface="Montserrat" pitchFamily="2" charset="77"/>
                        </a:rPr>
                        <a:t> 56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latin typeface="Montserrat" pitchFamily="2" charset="77"/>
                        </a:rPr>
                        <a:t>24 </a:t>
                      </a:r>
                      <a:r>
                        <a:rPr lang="en-US" sz="1400" baseline="0" err="1">
                          <a:latin typeface="Montserrat" pitchFamily="2" charset="77"/>
                        </a:rPr>
                        <a:t>hrs</a:t>
                      </a:r>
                      <a:r>
                        <a:rPr lang="en-US" sz="1400" baseline="0">
                          <a:latin typeface="Montserrat" pitchFamily="2" charset="77"/>
                        </a:rPr>
                        <a:t> 37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68402"/>
                  </a:ext>
                </a:extLst>
              </a:tr>
              <a:tr h="395927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Length of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365.25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687 Earth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112195"/>
                  </a:ext>
                </a:extLst>
              </a:tr>
              <a:tr h="444353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Avg.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57 F (13.8 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-81 F (-62.7 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563396"/>
                  </a:ext>
                </a:extLst>
              </a:tr>
              <a:tr h="395927"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Atmos.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1 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itchFamily="2" charset="77"/>
                        </a:rPr>
                        <a:t>0.0065 bar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67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33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C7011-A14B-F44D-C2FB-5E4D3DC2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Focal mechanisms of </a:t>
            </a:r>
            <a:r>
              <a:rPr lang="en-US" err="1"/>
              <a:t>marsquakes</a:t>
            </a:r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5814704A-585E-5775-8423-133B29DE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59" y="681037"/>
            <a:ext cx="6249417" cy="5778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3A20C7-AE1D-870F-12CE-D7A346852708}"/>
              </a:ext>
            </a:extLst>
          </p:cNvPr>
          <p:cNvSpPr txBox="1"/>
          <p:nvPr/>
        </p:nvSpPr>
        <p:spPr>
          <a:xfrm>
            <a:off x="274674" y="1048308"/>
            <a:ext cx="4777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Waveform fitting of body waves (P and S) from </a:t>
            </a:r>
            <a:r>
              <a:rPr lang="en-US" sz="1600" b="1">
                <a:latin typeface="Montserrat" pitchFamily="2" charset="77"/>
              </a:rPr>
              <a:t>Cerberus Fossae </a:t>
            </a:r>
            <a:r>
              <a:rPr lang="en-US" sz="1600">
                <a:latin typeface="Montserrat" pitchFamily="2" charset="77"/>
              </a:rPr>
              <a:t>events suggests </a:t>
            </a:r>
            <a:r>
              <a:rPr lang="en-US" sz="1600" b="1">
                <a:latin typeface="Montserrat" pitchFamily="2" charset="77"/>
              </a:rPr>
              <a:t>normal faulting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Orientation of fault planes is consistent with extensional regime</a:t>
            </a:r>
          </a:p>
          <a:p>
            <a:endParaRPr lang="en-US" sz="1600" b="1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Event depths can not be definitively determined (likely in the upper 50 km)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3F6FD4-E987-B7C7-F4B7-D7488E60B44C}"/>
              </a:ext>
            </a:extLst>
          </p:cNvPr>
          <p:cNvSpPr txBox="1"/>
          <p:nvPr/>
        </p:nvSpPr>
        <p:spPr>
          <a:xfrm>
            <a:off x="5357965" y="6488710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Montserrat" pitchFamily="2" charset="77"/>
              </a:rPr>
              <a:t>Brinkman et al., (2021)</a:t>
            </a:r>
          </a:p>
        </p:txBody>
      </p:sp>
    </p:spTree>
    <p:extLst>
      <p:ext uri="{BB962C8B-B14F-4D97-AF65-F5344CB8AC3E}">
        <p14:creationId xmlns:p14="http://schemas.microsoft.com/office/powerpoint/2010/main" val="2158200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AA831-F6FE-9E75-E57B-2BDFABAB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Cerberus Fossae (Rifts of Cerberus)</a:t>
            </a:r>
          </a:p>
        </p:txBody>
      </p:sp>
      <p:pic>
        <p:nvPicPr>
          <p:cNvPr id="8194" name="Picture 2" descr="Vertical plan view of Cerberus Fossae region">
            <a:extLst>
              <a:ext uri="{FF2B5EF4-FFF2-40B4-BE49-F238E27FC236}">
                <a16:creationId xmlns:a16="http://schemas.microsoft.com/office/drawing/2014/main" id="{2EA333D9-A8A7-C8FA-160B-28611C9B2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4" y="595693"/>
            <a:ext cx="10863072" cy="61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1AB12F-36DF-A407-D4A2-DC7F92E40096}"/>
              </a:ext>
            </a:extLst>
          </p:cNvPr>
          <p:cNvCxnSpPr>
            <a:cxnSpLocks/>
          </p:cNvCxnSpPr>
          <p:nvPr/>
        </p:nvCxnSpPr>
        <p:spPr>
          <a:xfrm flipH="1" flipV="1">
            <a:off x="5401733" y="3268133"/>
            <a:ext cx="931333" cy="539432"/>
          </a:xfrm>
          <a:prstGeom prst="straightConnector1">
            <a:avLst/>
          </a:prstGeom>
          <a:ln w="1174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1D0A7B-60D8-80C9-B476-61C1D04FDBF0}"/>
              </a:ext>
            </a:extLst>
          </p:cNvPr>
          <p:cNvCxnSpPr>
            <a:cxnSpLocks/>
          </p:cNvCxnSpPr>
          <p:nvPr/>
        </p:nvCxnSpPr>
        <p:spPr>
          <a:xfrm>
            <a:off x="6739467" y="4061565"/>
            <a:ext cx="965200" cy="561235"/>
          </a:xfrm>
          <a:prstGeom prst="straightConnector1">
            <a:avLst/>
          </a:prstGeom>
          <a:ln w="1174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774B68-A39A-3D53-C62C-749B2E119951}"/>
              </a:ext>
            </a:extLst>
          </p:cNvPr>
          <p:cNvSpPr txBox="1"/>
          <p:nvPr/>
        </p:nvSpPr>
        <p:spPr>
          <a:xfrm>
            <a:off x="8212667" y="1315089"/>
            <a:ext cx="3535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bg1">
                    <a:lumMod val="95000"/>
                  </a:schemeClr>
                </a:solidFill>
                <a:latin typeface="Montserrat Medium" pitchFamily="2" charset="77"/>
              </a:rPr>
              <a:t>young volcanic plains</a:t>
            </a:r>
          </a:p>
          <a:p>
            <a:r>
              <a:rPr lang="en-US" i="1">
                <a:solidFill>
                  <a:schemeClr val="bg1">
                    <a:lumMod val="95000"/>
                  </a:schemeClr>
                </a:solidFill>
                <a:latin typeface="Montserrat Medium" pitchFamily="2" charset="77"/>
              </a:rPr>
              <a:t>(~ 10 </a:t>
            </a:r>
            <a:r>
              <a:rPr lang="en-US" i="1" err="1">
                <a:solidFill>
                  <a:schemeClr val="bg1">
                    <a:lumMod val="95000"/>
                  </a:schemeClr>
                </a:solidFill>
                <a:latin typeface="Montserrat Medium" pitchFamily="2" charset="77"/>
              </a:rPr>
              <a:t>Myr</a:t>
            </a:r>
            <a:r>
              <a:rPr lang="en-US" i="1">
                <a:solidFill>
                  <a:schemeClr val="bg1">
                    <a:lumMod val="95000"/>
                  </a:schemeClr>
                </a:solidFill>
                <a:latin typeface="Montserrat Medium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227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ED2D-5638-7D95-1282-E33E0051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Perspective view, looking from south-east to north-west, over Cerberus Fossae">
            <a:extLst>
              <a:ext uri="{FF2B5EF4-FFF2-40B4-BE49-F238E27FC236}">
                <a16:creationId xmlns:a16="http://schemas.microsoft.com/office/drawing/2014/main" id="{3C211CB5-68E1-0367-28F9-CEDB0A2C7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" b="-55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3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B80D-1158-78EA-B17F-108399A0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Tectonics in Cerberus Fossae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6BCFFBF3-530B-1CCA-8C83-3103ECC6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" y="2399676"/>
            <a:ext cx="6701346" cy="4046095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0DB0CF6-7EC7-A6F2-DB33-8739EA6A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979" y="2698228"/>
            <a:ext cx="3976526" cy="2989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4E1909-92B5-C1B0-59BA-FE3E0B042A0A}"/>
              </a:ext>
            </a:extLst>
          </p:cNvPr>
          <p:cNvSpPr txBox="1"/>
          <p:nvPr/>
        </p:nvSpPr>
        <p:spPr>
          <a:xfrm>
            <a:off x="274674" y="904802"/>
            <a:ext cx="11057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Montserrat" pitchFamily="2" charset="77"/>
              </a:rPr>
              <a:t>HF events in Cerberus Fossae are likely related to shallow seismicity in brittle crust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Montserrat" pitchFamily="2" charset="77"/>
              </a:rPr>
              <a:t>BB events likely indicate mid-crustal faults in warmer/ weaker crust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Montserrat" pitchFamily="2" charset="77"/>
              </a:rPr>
              <a:t>Extension due to dike </a:t>
            </a:r>
            <a:r>
              <a:rPr lang="en-US" sz="1600" b="1" err="1">
                <a:latin typeface="Montserrat" pitchFamily="2" charset="77"/>
              </a:rPr>
              <a:t>instrusion</a:t>
            </a:r>
            <a:r>
              <a:rPr lang="en-US" sz="1600" b="1">
                <a:latin typeface="Montserrat" pitchFamily="2" charset="77"/>
              </a:rPr>
              <a:t>?</a:t>
            </a:r>
          </a:p>
          <a:p>
            <a:endParaRPr lang="en-US" sz="1600" b="1"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9C942-1759-66D9-1811-0E52BFAF6304}"/>
              </a:ext>
            </a:extLst>
          </p:cNvPr>
          <p:cNvSpPr txBox="1"/>
          <p:nvPr/>
        </p:nvSpPr>
        <p:spPr>
          <a:xfrm>
            <a:off x="7723213" y="5799309"/>
            <a:ext cx="1920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Montserrat" pitchFamily="2" charset="77"/>
              </a:rPr>
              <a:t>Stahler</a:t>
            </a:r>
            <a:r>
              <a:rPr lang="en-US" sz="1400" dirty="0">
                <a:latin typeface="Montserrat" pitchFamily="2" charset="77"/>
              </a:rPr>
              <a:t> et al., (2022)</a:t>
            </a:r>
          </a:p>
        </p:txBody>
      </p:sp>
    </p:spTree>
    <p:extLst>
      <p:ext uri="{BB962C8B-B14F-4D97-AF65-F5344CB8AC3E}">
        <p14:creationId xmlns:p14="http://schemas.microsoft.com/office/powerpoint/2010/main" val="594953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2E03-3424-052D-2EB9-FB2C1CAC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S1222a focal mechanism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4DF9097-59F4-5D12-1B3F-97BB3317AB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64"/>
          <a:stretch/>
        </p:blipFill>
        <p:spPr>
          <a:xfrm>
            <a:off x="3691552" y="2212722"/>
            <a:ext cx="7098722" cy="3633441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5A01F0F-FEF9-8924-BE8C-ACC7F9A23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3" r="66681"/>
          <a:stretch/>
        </p:blipFill>
        <p:spPr>
          <a:xfrm>
            <a:off x="679409" y="2031755"/>
            <a:ext cx="2275362" cy="3995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E21832-9F65-2254-1F8A-E3533057FD45}"/>
              </a:ext>
            </a:extLst>
          </p:cNvPr>
          <p:cNvSpPr txBox="1"/>
          <p:nvPr/>
        </p:nvSpPr>
        <p:spPr>
          <a:xfrm>
            <a:off x="926819" y="1139103"/>
            <a:ext cx="110578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itchFamily="2" charset="77"/>
              </a:rPr>
              <a:t>Evidence for thrust faulting on Mars?</a:t>
            </a:r>
            <a:endParaRPr lang="en-US" b="1">
              <a:latin typeface="Montserrat" pitchFamily="2" charset="77"/>
            </a:endParaRPr>
          </a:p>
          <a:p>
            <a:endParaRPr lang="en-US" sz="1600" b="1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6201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AABD0CC-537B-9B99-440D-0C4E0FDD78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" r="41255" b="44270"/>
          <a:stretch/>
        </p:blipFill>
        <p:spPr>
          <a:xfrm>
            <a:off x="274674" y="770893"/>
            <a:ext cx="11417454" cy="5744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0660B-13A5-3C8F-3282-2097D46C95D3}"/>
              </a:ext>
            </a:extLst>
          </p:cNvPr>
          <p:cNvSpPr txBox="1"/>
          <p:nvPr/>
        </p:nvSpPr>
        <p:spPr>
          <a:xfrm>
            <a:off x="4283341" y="4044475"/>
            <a:ext cx="2543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itchFamily="2" charset="77"/>
              </a:rPr>
              <a:t>Mapped compressional faults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BC0DE3-B7F5-CD24-BE56-81EF3C8E21A9}"/>
              </a:ext>
            </a:extLst>
          </p:cNvPr>
          <p:cNvCxnSpPr>
            <a:cxnSpLocks/>
          </p:cNvCxnSpPr>
          <p:nvPr/>
        </p:nvCxnSpPr>
        <p:spPr>
          <a:xfrm flipV="1">
            <a:off x="6576081" y="3869169"/>
            <a:ext cx="501475" cy="3334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888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4CAEC-193C-E94F-7576-2B395DE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Surface wave inversion for crust and upper mantle structure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BA25E8B0-E21D-6653-76B4-E17D0F49D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768" y="681037"/>
            <a:ext cx="4197238" cy="3278095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CED01485-7132-7B92-D73D-896BAFA6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33" y="4227017"/>
            <a:ext cx="4374307" cy="235366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1E73D8-9DAE-8A8C-AFB4-B1F3BCC9597A}"/>
              </a:ext>
            </a:extLst>
          </p:cNvPr>
          <p:cNvSpPr txBox="1">
            <a:spLocks/>
          </p:cNvSpPr>
          <p:nvPr/>
        </p:nvSpPr>
        <p:spPr>
          <a:xfrm>
            <a:off x="483288" y="1319135"/>
            <a:ext cx="5286677" cy="3927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latin typeface="Montserrat" pitchFamily="2" charset="77"/>
              </a:rPr>
              <a:t>Velocity of surface waves depends on period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kern="0">
              <a:solidFill>
                <a:sysClr val="windowText" lastClr="000000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latin typeface="Montserrat" pitchFamily="2" charset="77"/>
              </a:rPr>
              <a:t>Rayleigh wave group velocity dispersion from both S1094b and S1000a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>
                <a:latin typeface="Montserrat" pitchFamily="2" charset="77"/>
              </a:rPr>
              <a:t>Crustal structure beneath lander is not representative of average Mars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0">
              <a:latin typeface="Montserrat" pitchFamily="2" charset="77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kern="0">
                <a:solidFill>
                  <a:sysClr val="windowText" lastClr="000000"/>
                </a:solidFill>
                <a:latin typeface="Montserrat" pitchFamily="2" charset="77"/>
              </a:rPr>
              <a:t>Faster velocities suggest l</a:t>
            </a:r>
            <a:r>
              <a:rPr lang="en-US" kern="0">
                <a:solidFill>
                  <a:sysClr val="windowText" lastClr="000000"/>
                </a:solidFill>
                <a:latin typeface="Montserrat" pitchFamily="2" charset="77"/>
                <a:sym typeface="Wingdings" panose="05000000000000000000" pitchFamily="2" charset="2"/>
              </a:rPr>
              <a:t>ower porosity or presence of subsurface ice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kern="0">
              <a:solidFill>
                <a:sysClr val="windowText" lastClr="000000"/>
              </a:solidFill>
              <a:latin typeface="Montserrat" pitchFamily="2" charset="77"/>
              <a:sym typeface="Wingdings" panose="05000000000000000000" pitchFamily="2" charset="2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kern="0">
                <a:solidFill>
                  <a:sysClr val="windowText" lastClr="000000"/>
                </a:solidFill>
                <a:latin typeface="Montserrat" pitchFamily="2" charset="77"/>
                <a:sym typeface="Wingdings" panose="05000000000000000000" pitchFamily="2" charset="2"/>
              </a:rPr>
              <a:t>Either case implies higher density  implications for gravity modeling for global crustal thickness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6F11B-5B15-3B41-A9DC-CFFA2621DE03}"/>
              </a:ext>
            </a:extLst>
          </p:cNvPr>
          <p:cNvSpPr txBox="1"/>
          <p:nvPr/>
        </p:nvSpPr>
        <p:spPr>
          <a:xfrm>
            <a:off x="6225768" y="6536727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Montserrat" pitchFamily="2" charset="77"/>
              </a:rPr>
              <a:t>Kim et al., 2022, Science</a:t>
            </a:r>
          </a:p>
        </p:txBody>
      </p:sp>
    </p:spTree>
    <p:extLst>
      <p:ext uri="{BB962C8B-B14F-4D97-AF65-F5344CB8AC3E}">
        <p14:creationId xmlns:p14="http://schemas.microsoft.com/office/powerpoint/2010/main" val="2103289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D526-4319-3BAC-DC7F-EF5319FA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Radial anisotropy</a:t>
            </a:r>
          </a:p>
        </p:txBody>
      </p:sp>
      <p:pic>
        <p:nvPicPr>
          <p:cNvPr id="10242" name="Picture 2" descr="Details are in the caption following the image">
            <a:extLst>
              <a:ext uri="{FF2B5EF4-FFF2-40B4-BE49-F238E27FC236}">
                <a16:creationId xmlns:a16="http://schemas.microsoft.com/office/drawing/2014/main" id="{4F1994B0-0E8F-1EA1-4504-403EA8003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28" y="4277790"/>
            <a:ext cx="4429188" cy="211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etails are in the caption following the image">
            <a:extLst>
              <a:ext uri="{FF2B5EF4-FFF2-40B4-BE49-F238E27FC236}">
                <a16:creationId xmlns:a16="http://schemas.microsoft.com/office/drawing/2014/main" id="{4AE40273-A1E1-4787-90F2-57DE8E150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89"/>
          <a:stretch/>
        </p:blipFill>
        <p:spPr bwMode="auto">
          <a:xfrm>
            <a:off x="5334417" y="681037"/>
            <a:ext cx="6350000" cy="210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A35383-3E1E-1926-D48E-6B3B1809E0CC}"/>
              </a:ext>
            </a:extLst>
          </p:cNvPr>
          <p:cNvSpPr txBox="1"/>
          <p:nvPr/>
        </p:nvSpPr>
        <p:spPr>
          <a:xfrm>
            <a:off x="479685" y="1019331"/>
            <a:ext cx="4676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itchFamily="2" charset="77"/>
              </a:rPr>
              <a:t>Based on joint inversion of Rayleigh and Love waves from S1222a, region of strong positive radial anisotropy found (VSH &gt; VSV)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itchFamily="2" charset="77"/>
              </a:rPr>
              <a:t>Results imply strongly layered crust along propagation path (layered intrusions from impact?)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6AE4D37-AB01-92DE-44E4-8966DE590E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0" r="8110"/>
          <a:stretch/>
        </p:blipFill>
        <p:spPr>
          <a:xfrm>
            <a:off x="5908623" y="2861203"/>
            <a:ext cx="5201587" cy="3827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04985A-B78F-114D-E9C1-6A73AD25EEB2}"/>
              </a:ext>
            </a:extLst>
          </p:cNvPr>
          <p:cNvSpPr txBox="1"/>
          <p:nvPr/>
        </p:nvSpPr>
        <p:spPr>
          <a:xfrm>
            <a:off x="9635458" y="547941"/>
            <a:ext cx="2048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Montserrat" pitchFamily="2" charset="77"/>
              </a:rPr>
              <a:t>Beghein</a:t>
            </a:r>
            <a:r>
              <a:rPr lang="en-US" sz="1400">
                <a:latin typeface="Montserrat" pitchFamily="2" charset="77"/>
              </a:rPr>
              <a:t> et al., (2022)</a:t>
            </a:r>
          </a:p>
        </p:txBody>
      </p:sp>
    </p:spTree>
    <p:extLst>
      <p:ext uri="{BB962C8B-B14F-4D97-AF65-F5344CB8AC3E}">
        <p14:creationId xmlns:p14="http://schemas.microsoft.com/office/powerpoint/2010/main" val="362760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272A-DB71-56AD-A853-E3C4629D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Crustal structure from receiver functions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386791D-4F31-AD84-1B4D-CCCDECBF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638" y="681037"/>
            <a:ext cx="4262430" cy="5508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B8F7D6-749A-8541-7C61-64100AF6EDDB}"/>
              </a:ext>
            </a:extLst>
          </p:cNvPr>
          <p:cNvSpPr txBox="1"/>
          <p:nvPr/>
        </p:nvSpPr>
        <p:spPr>
          <a:xfrm>
            <a:off x="479685" y="1019331"/>
            <a:ext cx="6362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itchFamily="2" charset="77"/>
              </a:rPr>
              <a:t>Radial P-to-S receiver functions were calculated for high quality BB / LF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itchFamily="2" charset="77"/>
              </a:rPr>
              <a:t>Stacked RFs reflect the crustal structure below </a:t>
            </a:r>
            <a:r>
              <a:rPr lang="en-US" err="1">
                <a:latin typeface="Montserrat" pitchFamily="2" charset="77"/>
              </a:rPr>
              <a:t>InSight</a:t>
            </a:r>
            <a:endParaRPr lang="en-US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itchFamily="2" charset="77"/>
              </a:rPr>
              <a:t>Three prominent positive pulses following the P-wave arrival indicate a crust with either 2 or 3 layers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C3E6F51-911C-74A0-413A-673140ABC3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522"/>
          <a:stretch/>
        </p:blipFill>
        <p:spPr>
          <a:xfrm>
            <a:off x="364378" y="3665949"/>
            <a:ext cx="3201621" cy="251101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4A6203A-B523-A5DF-3A46-80BBB3459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233"/>
          <a:stretch/>
        </p:blipFill>
        <p:spPr>
          <a:xfrm>
            <a:off x="3730420" y="3798170"/>
            <a:ext cx="3201620" cy="2378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769ED9-DA73-ECFF-8DD9-EC1DF19B6F0A}"/>
              </a:ext>
            </a:extLst>
          </p:cNvPr>
          <p:cNvSpPr txBox="1"/>
          <p:nvPr/>
        </p:nvSpPr>
        <p:spPr>
          <a:xfrm>
            <a:off x="7791668" y="6189922"/>
            <a:ext cx="292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Montserrat" pitchFamily="2" charset="77"/>
              </a:rPr>
              <a:t>Knapmeyer-Endrun</a:t>
            </a:r>
            <a:r>
              <a:rPr lang="en-US" sz="1400">
                <a:latin typeface="Montserrat" pitchFamily="2" charset="77"/>
              </a:rPr>
              <a:t> et al., 2021</a:t>
            </a:r>
          </a:p>
        </p:txBody>
      </p:sp>
    </p:spTree>
    <p:extLst>
      <p:ext uri="{BB962C8B-B14F-4D97-AF65-F5344CB8AC3E}">
        <p14:creationId xmlns:p14="http://schemas.microsoft.com/office/powerpoint/2010/main" val="41881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8E04-4E4E-317E-6C23-68F98DE0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'Thick’ and ‘Thin’ models of the crust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CD163E1-F559-38E5-493C-506770B64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893"/>
          <a:stretch/>
        </p:blipFill>
        <p:spPr>
          <a:xfrm>
            <a:off x="718191" y="2434653"/>
            <a:ext cx="4604657" cy="336779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A758AE9-188F-D892-FB07-88B2A09E0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93"/>
          <a:stretch/>
        </p:blipFill>
        <p:spPr>
          <a:xfrm>
            <a:off x="6494399" y="2434653"/>
            <a:ext cx="4604657" cy="3367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62ED9-719B-283A-516B-3738E5290A39}"/>
              </a:ext>
            </a:extLst>
          </p:cNvPr>
          <p:cNvSpPr txBox="1"/>
          <p:nvPr/>
        </p:nvSpPr>
        <p:spPr>
          <a:xfrm>
            <a:off x="718191" y="1234679"/>
            <a:ext cx="9400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" pitchFamily="2" charset="77"/>
              </a:rPr>
              <a:t>Additional work by Kim et al., (2021, JGR) uses </a:t>
            </a:r>
            <a:r>
              <a:rPr lang="en-US" err="1">
                <a:latin typeface="Montserrat" pitchFamily="2" charset="77"/>
              </a:rPr>
              <a:t>PPds</a:t>
            </a:r>
            <a:r>
              <a:rPr lang="en-US">
                <a:latin typeface="Montserrat" pitchFamily="2" charset="77"/>
              </a:rPr>
              <a:t> and </a:t>
            </a:r>
            <a:r>
              <a:rPr lang="en-US" err="1">
                <a:latin typeface="Montserrat" pitchFamily="2" charset="77"/>
              </a:rPr>
              <a:t>Sdp</a:t>
            </a:r>
            <a:r>
              <a:rPr lang="en-US">
                <a:latin typeface="Montserrat" pitchFamily="2" charset="77"/>
              </a:rPr>
              <a:t> receiver functions to show that the 2-layer model is unlikely</a:t>
            </a:r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F12A931A-F0B2-26D6-92AF-687A921D3D2A}"/>
              </a:ext>
            </a:extLst>
          </p:cNvPr>
          <p:cNvSpPr/>
          <p:nvPr/>
        </p:nvSpPr>
        <p:spPr>
          <a:xfrm>
            <a:off x="718191" y="1992558"/>
            <a:ext cx="4661941" cy="4557010"/>
          </a:xfrm>
          <a:prstGeom prst="mathMultiply">
            <a:avLst/>
          </a:prstGeom>
          <a:solidFill>
            <a:srgbClr val="FF0000">
              <a:alpha val="5384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9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4E7E4C-534F-3B8C-AB22-081E280488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B16157E-1FE4-E3B1-2E86-C61D8BCE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135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AF19-CC16-8343-2D85-4E5C4E54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Mantle velocity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F7554-8762-82BF-7A7E-E6EAC931AE04}"/>
              </a:ext>
            </a:extLst>
          </p:cNvPr>
          <p:cNvSpPr txBox="1"/>
          <p:nvPr/>
        </p:nvSpPr>
        <p:spPr>
          <a:xfrm>
            <a:off x="479686" y="1019330"/>
            <a:ext cx="51416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itchFamily="2" charset="77"/>
              </a:rPr>
              <a:t>Differential travel times of high-quality BB and LF events were used to invert for seismic velocity and thermal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itchFamily="2" charset="77"/>
              </a:rPr>
              <a:t>Geophysical inversions use </a:t>
            </a:r>
            <a:r>
              <a:rPr lang="en-US" err="1">
                <a:latin typeface="Montserrat" pitchFamily="2" charset="77"/>
              </a:rPr>
              <a:t>apriori</a:t>
            </a:r>
            <a:r>
              <a:rPr lang="en-US">
                <a:latin typeface="Montserrat" pitchFamily="2" charset="77"/>
              </a:rPr>
              <a:t> information from mineral physics and thermodynamics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itchFamily="2" charset="77"/>
              </a:rPr>
              <a:t>Thermal lithosphere is estimated to be between 400 – 600 km (much thicker than Earth!)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itchFamily="2" charset="77"/>
              </a:rPr>
              <a:t>Mantle potential temperature ~1600 – 1700 K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912417D-9342-D858-6A86-3044283E7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42013"/>
            <a:ext cx="5512757" cy="53739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F3E8EA-F450-9883-6B5C-DFAADB907DD9}"/>
              </a:ext>
            </a:extLst>
          </p:cNvPr>
          <p:cNvSpPr txBox="1"/>
          <p:nvPr/>
        </p:nvSpPr>
        <p:spPr>
          <a:xfrm>
            <a:off x="6622436" y="6176963"/>
            <a:ext cx="238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Montserrat" pitchFamily="2" charset="77"/>
              </a:rPr>
              <a:t>Khan et al., 2021, Science</a:t>
            </a:r>
          </a:p>
        </p:txBody>
      </p:sp>
    </p:spTree>
    <p:extLst>
      <p:ext uri="{BB962C8B-B14F-4D97-AF65-F5344CB8AC3E}">
        <p14:creationId xmlns:p14="http://schemas.microsoft.com/office/powerpoint/2010/main" val="392987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F431-82A0-2C9F-4609-F73595CF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Martian mantle transition zone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9D531-DB95-CC35-750B-8790DCBAD0C3}"/>
              </a:ext>
            </a:extLst>
          </p:cNvPr>
          <p:cNvSpPr txBox="1">
            <a:spLocks/>
          </p:cNvSpPr>
          <p:nvPr/>
        </p:nvSpPr>
        <p:spPr>
          <a:xfrm>
            <a:off x="6305863" y="2759071"/>
            <a:ext cx="5256551" cy="2940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311079" indent="-311079">
              <a:spcAft>
                <a:spcPts val="1089"/>
              </a:spcAft>
              <a:buFont typeface="Arial" panose="020B0604020202020204" pitchFamily="34" charset="0"/>
              <a:buChar char="•"/>
            </a:pPr>
            <a:r>
              <a:rPr lang="en-US" sz="1814" b="0" i="0">
                <a:latin typeface="Montserrat" pitchFamily="2" charset="77"/>
              </a:rPr>
              <a:t>Triplicated P and S waves that bottom in the lowermost mantle</a:t>
            </a:r>
          </a:p>
          <a:p>
            <a:pPr marL="311079" indent="-311079">
              <a:spcAft>
                <a:spcPts val="1089"/>
              </a:spcAft>
              <a:buFont typeface="Arial" panose="020B0604020202020204" pitchFamily="34" charset="0"/>
              <a:buChar char="•"/>
            </a:pPr>
            <a:r>
              <a:rPr lang="en-US" sz="1814" b="0" i="0">
                <a:latin typeface="Montserrat" pitchFamily="2" charset="77"/>
              </a:rPr>
              <a:t>The 410 equivalent on Mars arises from the transition from olivine to post-olivine phases (</a:t>
            </a:r>
            <a:r>
              <a:rPr lang="en-US" sz="1814" b="0" i="0" err="1">
                <a:latin typeface="Montserrat" pitchFamily="2" charset="77"/>
              </a:rPr>
              <a:t>wds</a:t>
            </a:r>
            <a:r>
              <a:rPr lang="en-US" sz="1814" b="0" i="0">
                <a:latin typeface="Montserrat" pitchFamily="2" charset="77"/>
              </a:rPr>
              <a:t>, </a:t>
            </a:r>
            <a:r>
              <a:rPr lang="en-US" sz="1814" b="0" i="0" err="1">
                <a:latin typeface="Montserrat" pitchFamily="2" charset="77"/>
              </a:rPr>
              <a:t>rw</a:t>
            </a:r>
            <a:r>
              <a:rPr lang="en-US" sz="1814" b="0" i="0">
                <a:latin typeface="Montserrat" pitchFamily="2" charset="77"/>
              </a:rPr>
              <a:t>) + </a:t>
            </a:r>
            <a:r>
              <a:rPr lang="en-US" sz="1814" b="0" i="0" err="1">
                <a:latin typeface="Montserrat" pitchFamily="2" charset="77"/>
              </a:rPr>
              <a:t>maj</a:t>
            </a:r>
            <a:r>
              <a:rPr lang="en-US" sz="1814" b="0" i="0">
                <a:latin typeface="Montserrat" pitchFamily="2" charset="77"/>
              </a:rPr>
              <a:t> and </a:t>
            </a:r>
            <a:r>
              <a:rPr lang="en-US" sz="1814" b="0" i="0" err="1">
                <a:latin typeface="Montserrat" pitchFamily="2" charset="77"/>
              </a:rPr>
              <a:t>px</a:t>
            </a:r>
            <a:endParaRPr lang="en-US" sz="1814" b="0" i="0">
              <a:latin typeface="Montserrat" pitchFamily="2" charset="77"/>
            </a:endParaRPr>
          </a:p>
          <a:p>
            <a:pPr marL="311079" indent="-311079">
              <a:spcAft>
                <a:spcPts val="1089"/>
              </a:spcAft>
              <a:buFont typeface="Arial" panose="020B0604020202020204" pitchFamily="34" charset="0"/>
              <a:buChar char="•"/>
            </a:pPr>
            <a:r>
              <a:rPr lang="en-US" sz="1814" b="0" i="0">
                <a:latin typeface="Montserrat" pitchFamily="2" charset="77"/>
              </a:rPr>
              <a:t>Large size of the core precludes the presence of a bridgmanite + </a:t>
            </a:r>
            <a:r>
              <a:rPr lang="en-US" sz="1814" b="0" i="0" err="1">
                <a:latin typeface="Montserrat" pitchFamily="2" charset="77"/>
              </a:rPr>
              <a:t>ferropericlase</a:t>
            </a:r>
            <a:r>
              <a:rPr lang="en-US" sz="1814" b="0" i="0">
                <a:latin typeface="Montserrat" pitchFamily="2" charset="77"/>
              </a:rPr>
              <a:t> lower mantle</a:t>
            </a:r>
          </a:p>
          <a:p>
            <a:endParaRPr lang="en-US" sz="1814">
              <a:latin typeface="+mn-lt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23FD9C4-763C-84E8-5CC5-8F73E3D48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2" y="1158412"/>
            <a:ext cx="5356258" cy="4541175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D39287-8929-8591-1BFD-8EDE5F2D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1037"/>
            <a:ext cx="5356258" cy="159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70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97179-66B4-85C0-2632-3753BE09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Body wave triplications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95CF6516-2E81-B4FC-F4B9-D5F990180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9" y="1678109"/>
            <a:ext cx="5061234" cy="3721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EAE72-1384-1F07-21B1-F48B8D188946}"/>
              </a:ext>
            </a:extLst>
          </p:cNvPr>
          <p:cNvSpPr txBox="1"/>
          <p:nvPr/>
        </p:nvSpPr>
        <p:spPr>
          <a:xfrm>
            <a:off x="274674" y="5589388"/>
            <a:ext cx="4604939" cy="28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0">
                <a:latin typeface="Montserrat" pitchFamily="2" charset="77"/>
              </a:rPr>
              <a:t>Huang et al. PNAS (2022)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C73CB70-FE30-E076-51E3-D295868D9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75" y="1476469"/>
            <a:ext cx="5933446" cy="480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2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9298-E72D-11FB-5494-297CCCFC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Olivine phase transition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9C899-A65E-6086-C9FF-3E87CDDBC77F}"/>
              </a:ext>
            </a:extLst>
          </p:cNvPr>
          <p:cNvSpPr txBox="1"/>
          <p:nvPr/>
        </p:nvSpPr>
        <p:spPr>
          <a:xfrm>
            <a:off x="1667092" y="6324033"/>
            <a:ext cx="4604939" cy="28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0">
                <a:latin typeface="Montserrat" pitchFamily="2" charset="77"/>
              </a:rPr>
              <a:t>Huang et al. PNAS (2022)</a:t>
            </a:r>
          </a:p>
        </p:txBody>
      </p:sp>
      <p:pic>
        <p:nvPicPr>
          <p:cNvPr id="4" name="Picture 3" descr="Scatter chart&#10;&#10;Description automatically generated">
            <a:extLst>
              <a:ext uri="{FF2B5EF4-FFF2-40B4-BE49-F238E27FC236}">
                <a16:creationId xmlns:a16="http://schemas.microsoft.com/office/drawing/2014/main" id="{E4FFB744-73DA-F1CC-33F7-8D17E17B1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01" y="810264"/>
            <a:ext cx="5230254" cy="5528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2FC529-FC4B-E9F4-77D2-1C278E74F0B6}"/>
              </a:ext>
            </a:extLst>
          </p:cNvPr>
          <p:cNvSpPr txBox="1"/>
          <p:nvPr/>
        </p:nvSpPr>
        <p:spPr>
          <a:xfrm>
            <a:off x="7109964" y="2052681"/>
            <a:ext cx="4260038" cy="232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814">
                <a:latin typeface="Montserrat" pitchFamily="2" charset="77"/>
              </a:rPr>
              <a:t>Olivine-post olivine transition at 1006±40 km</a:t>
            </a:r>
          </a:p>
          <a:p>
            <a:pPr marL="259232" indent="-259232">
              <a:buFont typeface="Arial" panose="020B0604020202020204" pitchFamily="34" charset="0"/>
              <a:buChar char="•"/>
            </a:pPr>
            <a:endParaRPr lang="en-US" sz="1814">
              <a:latin typeface="Montserrat" pitchFamily="2" charset="77"/>
            </a:endParaRP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814">
                <a:latin typeface="Montserrat" pitchFamily="2" charset="77"/>
              </a:rPr>
              <a:t>Mantle potential temperature of 1605±100 K</a:t>
            </a:r>
          </a:p>
          <a:p>
            <a:pPr marL="259232" indent="-259232">
              <a:buFont typeface="Arial" panose="020B0604020202020204" pitchFamily="34" charset="0"/>
              <a:buChar char="•"/>
            </a:pPr>
            <a:endParaRPr lang="en-US" sz="1814">
              <a:latin typeface="Montserrat" pitchFamily="2" charset="77"/>
            </a:endParaRP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814">
                <a:latin typeface="Montserrat" pitchFamily="2" charset="77"/>
              </a:rPr>
              <a:t>Broad gradient, suggesting a Fe-enriched mantle</a:t>
            </a:r>
          </a:p>
        </p:txBody>
      </p:sp>
    </p:spTree>
    <p:extLst>
      <p:ext uri="{BB962C8B-B14F-4D97-AF65-F5344CB8AC3E}">
        <p14:creationId xmlns:p14="http://schemas.microsoft.com/office/powerpoint/2010/main" val="347781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1900-35D7-ED58-E4A3-28FCF34E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ScS</a:t>
            </a:r>
            <a:r>
              <a:rPr lang="en-US"/>
              <a:t> and the detection of the </a:t>
            </a:r>
            <a:r>
              <a:rPr lang="en-US" err="1"/>
              <a:t>martian</a:t>
            </a:r>
            <a:r>
              <a:rPr lang="en-US"/>
              <a:t> core</a:t>
            </a:r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7905E84-201D-52BC-059A-7DBE65029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20"/>
          <a:stretch/>
        </p:blipFill>
        <p:spPr>
          <a:xfrm>
            <a:off x="274674" y="3324069"/>
            <a:ext cx="6351203" cy="2892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98B8CA-A070-3BF7-9BE8-390B845F50DE}"/>
              </a:ext>
            </a:extLst>
          </p:cNvPr>
          <p:cNvSpPr txBox="1"/>
          <p:nvPr/>
        </p:nvSpPr>
        <p:spPr>
          <a:xfrm>
            <a:off x="559705" y="775194"/>
            <a:ext cx="6351203" cy="283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600" err="1">
                <a:latin typeface="Montserrat" pitchFamily="2" charset="77"/>
              </a:rPr>
              <a:t>ScS</a:t>
            </a:r>
            <a:r>
              <a:rPr lang="en-US" sz="1600">
                <a:latin typeface="Montserrat" pitchFamily="2" charset="77"/>
              </a:rPr>
              <a:t> phase emerged from stacked envelopes of 11 </a:t>
            </a:r>
            <a:r>
              <a:rPr lang="en-US" sz="1600" err="1">
                <a:latin typeface="Montserrat" pitchFamily="2" charset="77"/>
              </a:rPr>
              <a:t>marsquakes</a:t>
            </a:r>
            <a:endParaRPr lang="en-US" sz="1600">
              <a:latin typeface="Montserrat" pitchFamily="2" charset="77"/>
            </a:endParaRPr>
          </a:p>
          <a:p>
            <a:pPr marL="259232" indent="-259232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600" err="1">
                <a:latin typeface="Montserrat" pitchFamily="2" charset="77"/>
              </a:rPr>
              <a:t>ScS</a:t>
            </a:r>
            <a:r>
              <a:rPr lang="en-US" sz="1600">
                <a:latin typeface="Montserrat" pitchFamily="2" charset="77"/>
              </a:rPr>
              <a:t> phase is difficult to observe on individual seismograms- polarization filtering helps enhance the </a:t>
            </a:r>
            <a:r>
              <a:rPr lang="en-US" sz="1600" err="1">
                <a:latin typeface="Montserrat" pitchFamily="2" charset="77"/>
              </a:rPr>
              <a:t>ScS</a:t>
            </a:r>
            <a:r>
              <a:rPr lang="en-US" sz="1600">
                <a:latin typeface="Montserrat" pitchFamily="2" charset="77"/>
              </a:rPr>
              <a:t> arrival</a:t>
            </a:r>
          </a:p>
          <a:p>
            <a:pPr marL="259232" indent="-259232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600" b="1" err="1">
                <a:latin typeface="Montserrat" pitchFamily="2" charset="77"/>
              </a:rPr>
              <a:t>ScS</a:t>
            </a:r>
            <a:r>
              <a:rPr lang="en-US" sz="1600" b="1">
                <a:latin typeface="Montserrat" pitchFamily="2" charset="77"/>
              </a:rPr>
              <a:t> amplitudes imply a liquid metal core</a:t>
            </a:r>
          </a:p>
          <a:p>
            <a:pPr marL="259232" indent="-259232">
              <a:buFont typeface="Arial" panose="020B0604020202020204" pitchFamily="34" charset="0"/>
              <a:buChar char="•"/>
            </a:pPr>
            <a:endParaRPr lang="en-US" sz="1600">
              <a:latin typeface="Montserrat" pitchFamily="2" charset="77"/>
            </a:endParaRP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600" b="1">
                <a:latin typeface="Montserrat" pitchFamily="2" charset="77"/>
              </a:rPr>
              <a:t>Core radius is 1830 +/- 40 km </a:t>
            </a:r>
          </a:p>
          <a:p>
            <a:endParaRPr lang="en-US" sz="1814">
              <a:latin typeface="Montserrat" pitchFamily="2" charset="77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9F2A770-BA07-6150-E576-1DF516C2A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23"/>
          <a:stretch/>
        </p:blipFill>
        <p:spPr>
          <a:xfrm>
            <a:off x="7231806" y="909017"/>
            <a:ext cx="4685520" cy="5307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2F7CFE-7D2A-07DB-5EAD-C59288D1B917}"/>
              </a:ext>
            </a:extLst>
          </p:cNvPr>
          <p:cNvSpPr txBox="1"/>
          <p:nvPr/>
        </p:nvSpPr>
        <p:spPr>
          <a:xfrm>
            <a:off x="927535" y="6398984"/>
            <a:ext cx="4604939" cy="28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70" err="1">
                <a:latin typeface="Montserrat" pitchFamily="2" charset="77"/>
              </a:rPr>
              <a:t>Stahler</a:t>
            </a:r>
            <a:r>
              <a:rPr lang="en-US" sz="1270">
                <a:latin typeface="Montserrat" pitchFamily="2" charset="77"/>
              </a:rPr>
              <a:t> et al., 2022, Science</a:t>
            </a:r>
          </a:p>
        </p:txBody>
      </p:sp>
    </p:spTree>
    <p:extLst>
      <p:ext uri="{BB962C8B-B14F-4D97-AF65-F5344CB8AC3E}">
        <p14:creationId xmlns:p14="http://schemas.microsoft.com/office/powerpoint/2010/main" val="213069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A472-D1AD-026E-3A75-AFD00530A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Martian core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93B7CB-E6BC-E7A2-8E62-D05C0FA6B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405"/>
          <a:stretch/>
        </p:blipFill>
        <p:spPr>
          <a:xfrm>
            <a:off x="4826834" y="775194"/>
            <a:ext cx="7182971" cy="5321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DFCEA-599C-61D7-D4A5-1DB8CDE19909}"/>
              </a:ext>
            </a:extLst>
          </p:cNvPr>
          <p:cNvSpPr txBox="1"/>
          <p:nvPr/>
        </p:nvSpPr>
        <p:spPr>
          <a:xfrm>
            <a:off x="559706" y="1107607"/>
            <a:ext cx="4267128" cy="40008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814">
                <a:latin typeface="Montserrat" pitchFamily="2" charset="77"/>
              </a:rPr>
              <a:t>The ratio of the core to the total planetary radius is similar to that of Earth (~0.47 on Mars, ~0.54 for Earth)</a:t>
            </a:r>
          </a:p>
          <a:p>
            <a:pPr marL="259232" indent="-259232">
              <a:buFont typeface="Arial" panose="020B0604020202020204" pitchFamily="34" charset="0"/>
              <a:buChar char="•"/>
            </a:pPr>
            <a:endParaRPr lang="en-US" sz="1814" b="1">
              <a:latin typeface="Montserrat" pitchFamily="2" charset="77"/>
            </a:endParaRP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814" b="1">
                <a:latin typeface="Montserrat" pitchFamily="2" charset="77"/>
              </a:rPr>
              <a:t>But the mean density of Mars is much lower!</a:t>
            </a:r>
          </a:p>
          <a:p>
            <a:pPr marL="259232" indent="-259232">
              <a:buFont typeface="Arial" panose="020B0604020202020204" pitchFamily="34" charset="0"/>
              <a:buChar char="•"/>
            </a:pPr>
            <a:endParaRPr lang="en-US" sz="1814" b="1">
              <a:latin typeface="Montserrat" pitchFamily="2" charset="77"/>
            </a:endParaRPr>
          </a:p>
          <a:p>
            <a:pPr marL="259232" indent="-259232">
              <a:buFont typeface="Arial" panose="020B0604020202020204" pitchFamily="34" charset="0"/>
              <a:buChar char="•"/>
            </a:pPr>
            <a:r>
              <a:rPr lang="en-US" sz="1814" b="1">
                <a:latin typeface="Montserrat" pitchFamily="2" charset="77"/>
              </a:rPr>
              <a:t>This implies that the </a:t>
            </a:r>
            <a:r>
              <a:rPr lang="en-US" sz="1814" b="1" err="1">
                <a:latin typeface="Montserrat" pitchFamily="2" charset="77"/>
              </a:rPr>
              <a:t>martian</a:t>
            </a:r>
            <a:r>
              <a:rPr lang="en-US" sz="1814" b="1">
                <a:latin typeface="Montserrat" pitchFamily="2" charset="77"/>
              </a:rPr>
              <a:t> core is less dense than the Earths’. It must contain a significant proportion of light elements (e.g., sulfur).</a:t>
            </a:r>
          </a:p>
          <a:p>
            <a:endParaRPr lang="en-US" sz="1814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63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8624-C7F4-F983-10F6-916BE142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discoveries by </a:t>
            </a:r>
            <a:r>
              <a:rPr lang="en-US" err="1"/>
              <a:t>InSight</a:t>
            </a:r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B72BFAD-9F12-4F55-49A4-E63751207DF4}"/>
              </a:ext>
            </a:extLst>
          </p:cNvPr>
          <p:cNvSpPr txBox="1">
            <a:spLocks/>
          </p:cNvSpPr>
          <p:nvPr/>
        </p:nvSpPr>
        <p:spPr>
          <a:xfrm>
            <a:off x="559633" y="681037"/>
            <a:ext cx="11632367" cy="5629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sz="1633"/>
          </a:p>
          <a:p>
            <a:r>
              <a:rPr lang="en-US" sz="1814"/>
              <a:t>The scientific return from a single high-quality three-component seismometer on Mars has been astounding</a:t>
            </a:r>
          </a:p>
          <a:p>
            <a:r>
              <a:rPr lang="en-US" sz="1814"/>
              <a:t>Main discoveries about structure of Mars’ interior: </a:t>
            </a:r>
          </a:p>
          <a:p>
            <a:pPr marL="0" lvl="1"/>
            <a:endParaRPr lang="en-US" sz="1633" kern="0">
              <a:solidFill>
                <a:sysClr val="windowText" lastClr="000000"/>
              </a:solidFill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First-order structural constraints 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(</a:t>
            </a:r>
            <a:r>
              <a:rPr lang="en-US" sz="1179" kern="0" err="1">
                <a:solidFill>
                  <a:sysClr val="windowText" lastClr="000000"/>
                </a:solidFill>
                <a:latin typeface="Montserrat" pitchFamily="2" charset="77"/>
              </a:rPr>
              <a:t>Lognonne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 et al., 2020, Nat. </a:t>
            </a:r>
            <a:r>
              <a:rPr lang="en-US" sz="1179" kern="0" err="1">
                <a:solidFill>
                  <a:sysClr val="windowText" lastClr="000000"/>
                </a:solidFill>
                <a:latin typeface="Montserrat" pitchFamily="2" charset="77"/>
              </a:rPr>
              <a:t>Geosc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.)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Crustal structure below lander 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(</a:t>
            </a:r>
            <a:r>
              <a:rPr lang="en-US" sz="1179" kern="0" err="1">
                <a:solidFill>
                  <a:sysClr val="windowText" lastClr="000000"/>
                </a:solidFill>
                <a:latin typeface="Montserrat" pitchFamily="2" charset="77"/>
              </a:rPr>
              <a:t>Knapmeyer-Endrun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 et al. 2021, Science; Kim et al. 2021, JGR)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First-order mantle velocity structure 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(Khan et al., 2021, Science; </a:t>
            </a:r>
            <a:r>
              <a:rPr lang="en-US" sz="1179" kern="0" err="1">
                <a:solidFill>
                  <a:sysClr val="windowText" lastClr="000000"/>
                </a:solidFill>
                <a:latin typeface="Montserrat" pitchFamily="2" charset="77"/>
              </a:rPr>
              <a:t>Drilleau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 et al. 2022, JGR)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Detection of core reflected waves 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(</a:t>
            </a:r>
            <a:r>
              <a:rPr lang="en-US" sz="1179" kern="0" err="1">
                <a:solidFill>
                  <a:sysClr val="windowText" lastClr="000000"/>
                </a:solidFill>
                <a:latin typeface="Montserrat" pitchFamily="2" charset="77"/>
              </a:rPr>
              <a:t>Stahler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 et al., 2021, Science)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Detection of core-transiting waves 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(Irving et al., accepted in PNAS)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Photographic + seismic detection of impacts 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(</a:t>
            </a:r>
            <a:r>
              <a:rPr lang="en-US" sz="1179" kern="0" err="1">
                <a:solidFill>
                  <a:sysClr val="windowText" lastClr="000000"/>
                </a:solidFill>
                <a:latin typeface="Montserrat" pitchFamily="2" charset="77"/>
              </a:rPr>
              <a:t>Posiolova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 et al. 2022, Science; Garcia et al. 2022, Nat. </a:t>
            </a:r>
            <a:r>
              <a:rPr lang="en-US" sz="1179" kern="0" err="1">
                <a:solidFill>
                  <a:sysClr val="windowText" lastClr="000000"/>
                </a:solidFill>
                <a:latin typeface="Montserrat" pitchFamily="2" charset="77"/>
              </a:rPr>
              <a:t>Geosc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.)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Rayleigh wave detection, crustal structure away from lander </a:t>
            </a:r>
            <a:r>
              <a:rPr lang="en-US" sz="1179" kern="0">
                <a:solidFill>
                  <a:sysClr val="windowText" lastClr="000000"/>
                </a:solidFill>
                <a:latin typeface="Montserrat" pitchFamily="2" charset="77"/>
              </a:rPr>
              <a:t>(Kim et al. 2022, Science)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Mantle transition zone detection, via triplications </a:t>
            </a:r>
            <a:r>
              <a:rPr lang="en-US" sz="1089" kern="0">
                <a:solidFill>
                  <a:sysClr val="windowText" lastClr="000000"/>
                </a:solidFill>
                <a:latin typeface="Montserrat" pitchFamily="2" charset="77"/>
              </a:rPr>
              <a:t>(Huang et al. 2022, PNAS)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Detection of Love waves and surface wave overtones </a:t>
            </a:r>
            <a:r>
              <a:rPr lang="en-US" sz="1089" kern="0">
                <a:solidFill>
                  <a:sysClr val="windowText" lastClr="000000"/>
                </a:solidFill>
                <a:latin typeface="Montserrat" pitchFamily="2" charset="77"/>
              </a:rPr>
              <a:t>(</a:t>
            </a:r>
            <a:r>
              <a:rPr lang="en-US" sz="1089" kern="0" err="1">
                <a:solidFill>
                  <a:sysClr val="windowText" lastClr="000000"/>
                </a:solidFill>
                <a:latin typeface="Montserrat" pitchFamily="2" charset="77"/>
              </a:rPr>
              <a:t>Beghein</a:t>
            </a:r>
            <a:r>
              <a:rPr lang="en-US" sz="1089" kern="0">
                <a:solidFill>
                  <a:sysClr val="windowText" lastClr="000000"/>
                </a:solidFill>
                <a:latin typeface="Montserrat" pitchFamily="2" charset="77"/>
              </a:rPr>
              <a:t> et al., 2022 GRL, Kim et al., 2022 GRL)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Anisotropy (</a:t>
            </a:r>
            <a:r>
              <a:rPr lang="en-US" sz="1633" kern="0" err="1">
                <a:solidFill>
                  <a:sysClr val="windowText" lastClr="000000"/>
                </a:solidFill>
                <a:latin typeface="Montserrat" pitchFamily="2" charset="77"/>
              </a:rPr>
              <a:t>Vsh</a:t>
            </a: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&gt;</a:t>
            </a:r>
            <a:r>
              <a:rPr lang="en-US" sz="1633" kern="0" err="1">
                <a:solidFill>
                  <a:sysClr val="windowText" lastClr="000000"/>
                </a:solidFill>
                <a:latin typeface="Montserrat" pitchFamily="2" charset="77"/>
              </a:rPr>
              <a:t>Vsv</a:t>
            </a: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) detection </a:t>
            </a:r>
            <a:r>
              <a:rPr lang="en-US" sz="1089" kern="0">
                <a:solidFill>
                  <a:sysClr val="windowText" lastClr="000000"/>
                </a:solidFill>
                <a:latin typeface="Montserrat" pitchFamily="2" charset="77"/>
              </a:rPr>
              <a:t>(</a:t>
            </a:r>
            <a:r>
              <a:rPr lang="en-US" sz="1089" kern="0" err="1">
                <a:solidFill>
                  <a:sysClr val="windowText" lastClr="000000"/>
                </a:solidFill>
                <a:latin typeface="Montserrat" pitchFamily="2" charset="77"/>
              </a:rPr>
              <a:t>Beghein</a:t>
            </a:r>
            <a:r>
              <a:rPr lang="en-US" sz="1089" kern="0">
                <a:solidFill>
                  <a:sysClr val="windowText" lastClr="000000"/>
                </a:solidFill>
                <a:latin typeface="Montserrat" pitchFamily="2" charset="77"/>
              </a:rPr>
              <a:t> et al., 2022 GRL, Kim et al., 2022 GRL)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33" kern="0">
                <a:solidFill>
                  <a:sysClr val="windowText" lastClr="000000"/>
                </a:solidFill>
                <a:latin typeface="Montserrat" pitchFamily="2" charset="77"/>
              </a:rPr>
              <a:t>Structure of north-south crustal dichotomy </a:t>
            </a:r>
            <a:r>
              <a:rPr lang="en-US" sz="1089" kern="0">
                <a:solidFill>
                  <a:sysClr val="windowText" lastClr="000000"/>
                </a:solidFill>
                <a:latin typeface="Montserrat" pitchFamily="2" charset="77"/>
              </a:rPr>
              <a:t>(Kim et al., 2022 GRL 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kern="0" err="1">
                <a:solidFill>
                  <a:sysClr val="windowText" lastClr="000000"/>
                </a:solidFill>
                <a:latin typeface="Montserrat" pitchFamily="2" charset="77"/>
              </a:rPr>
              <a:t>Marsquake</a:t>
            </a:r>
            <a:r>
              <a:rPr lang="en-US" sz="1600" kern="0">
                <a:solidFill>
                  <a:sysClr val="windowText" lastClr="000000"/>
                </a:solidFill>
                <a:latin typeface="Montserrat" pitchFamily="2" charset="77"/>
              </a:rPr>
              <a:t> source mechanisms </a:t>
            </a:r>
            <a:r>
              <a:rPr lang="en-US" sz="1100" kern="0">
                <a:solidFill>
                  <a:sysClr val="windowText" lastClr="000000"/>
                </a:solidFill>
                <a:latin typeface="Montserrat" pitchFamily="2" charset="77"/>
              </a:rPr>
              <a:t>(Brinkman et al., 2022 JGR, Sita &amp; van der Lee 2022 JGR, Jacob et al. 2022 Tectonophysics, Maguire et al., (in review 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89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39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04AE5-55D8-F5CE-5AA9-0763D09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seismometer on Mars: Viking mission (1976)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1513BB-EA4C-5578-831C-CC86DA45E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74" y="1079204"/>
            <a:ext cx="5956079" cy="469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3E174B-2425-BC61-5354-0F19C45AF8A6}"/>
              </a:ext>
            </a:extLst>
          </p:cNvPr>
          <p:cNvSpPr/>
          <p:nvPr/>
        </p:nvSpPr>
        <p:spPr>
          <a:xfrm>
            <a:off x="5112488" y="2928716"/>
            <a:ext cx="1967024" cy="4146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Montserrat" pitchFamily="2" charset="77"/>
              </a:rPr>
              <a:t>seismometer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C953FC-0E4F-29B3-4B55-76BAB57A551B}"/>
              </a:ext>
            </a:extLst>
          </p:cNvPr>
          <p:cNvCxnSpPr>
            <a:cxnSpLocks/>
          </p:cNvCxnSpPr>
          <p:nvPr/>
        </p:nvCxnSpPr>
        <p:spPr>
          <a:xfrm>
            <a:off x="7001540" y="3247692"/>
            <a:ext cx="579474" cy="1420001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CA13E0-8ECA-1C9F-C992-33EA93E54B23}"/>
              </a:ext>
            </a:extLst>
          </p:cNvPr>
          <p:cNvSpPr txBox="1"/>
          <p:nvPr/>
        </p:nvSpPr>
        <p:spPr>
          <a:xfrm>
            <a:off x="657260" y="1166841"/>
            <a:ext cx="41856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Montserrat" pitchFamily="2" charset="77"/>
              </a:rPr>
              <a:t>InSight</a:t>
            </a:r>
            <a:r>
              <a:rPr lang="en-US" sz="1600" dirty="0">
                <a:latin typeface="Montserrat" pitchFamily="2" charset="77"/>
              </a:rPr>
              <a:t> was not the first seismometer on Mars! The Viking mission in 1976, which was the first successful US landing on mars, contained an onboard seismometer.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The main objective of the Viking mission to search for possible signs of life.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Unfortunately, the seismometer’s sensitivity to </a:t>
            </a:r>
            <a:r>
              <a:rPr lang="en-US" sz="1600" dirty="0" err="1">
                <a:latin typeface="Montserrat" pitchFamily="2" charset="77"/>
              </a:rPr>
              <a:t>marsquakes</a:t>
            </a:r>
            <a:r>
              <a:rPr lang="en-US" sz="1600" dirty="0">
                <a:latin typeface="Montserrat" pitchFamily="2" charset="77"/>
              </a:rPr>
              <a:t> was greatly diminished because it was on the lander deck, which was a noisy environment (it mostly recorded shaking from wind!).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No confirmed </a:t>
            </a:r>
            <a:r>
              <a:rPr lang="en-US" sz="1600" dirty="0" err="1">
                <a:latin typeface="Montserrat" pitchFamily="2" charset="77"/>
              </a:rPr>
              <a:t>marsquakes</a:t>
            </a:r>
            <a:r>
              <a:rPr lang="en-US" sz="1600" dirty="0">
                <a:latin typeface="Montserrat" pitchFamily="2" charset="77"/>
              </a:rPr>
              <a:t> 😢</a:t>
            </a:r>
          </a:p>
        </p:txBody>
      </p:sp>
    </p:spTree>
    <p:extLst>
      <p:ext uri="{BB962C8B-B14F-4D97-AF65-F5344CB8AC3E}">
        <p14:creationId xmlns:p14="http://schemas.microsoft.com/office/powerpoint/2010/main" val="8114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71E6-A617-8B1E-378C-1DAAD9CD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InSight</a:t>
            </a:r>
            <a:r>
              <a:rPr lang="en-US" dirty="0"/>
              <a:t> mission overview</a:t>
            </a:r>
          </a:p>
        </p:txBody>
      </p:sp>
      <p:pic>
        <p:nvPicPr>
          <p:cNvPr id="3" name="Online Media 2" descr="NASA Mars InSight Overview">
            <a:hlinkClick r:id="" action="ppaction://media"/>
            <a:extLst>
              <a:ext uri="{FF2B5EF4-FFF2-40B4-BE49-F238E27FC236}">
                <a16:creationId xmlns:a16="http://schemas.microsoft.com/office/drawing/2014/main" id="{1CC27138-CB6D-EF0A-8B70-91C224C2AD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9543" y="776324"/>
            <a:ext cx="10086556" cy="56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5082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6B7AA9A-4608-7F85-FF33-AB2A15DCE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64" y="775490"/>
            <a:ext cx="9295909" cy="55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782D6-3352-A284-02E3-3C8A07833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2" b="12543"/>
          <a:stretch/>
        </p:blipFill>
        <p:spPr>
          <a:xfrm>
            <a:off x="1" y="569432"/>
            <a:ext cx="12310532" cy="6307763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03AF86F-38F6-E50E-71C2-123CE76563AB}"/>
              </a:ext>
            </a:extLst>
          </p:cNvPr>
          <p:cNvSpPr txBox="1">
            <a:spLocks/>
          </p:cNvSpPr>
          <p:nvPr/>
        </p:nvSpPr>
        <p:spPr>
          <a:xfrm>
            <a:off x="482130" y="880943"/>
            <a:ext cx="8686847" cy="567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lnSpc>
                <a:spcPct val="120000"/>
              </a:lnSpc>
              <a:spcAft>
                <a:spcPts val="544"/>
              </a:spcAft>
            </a:pPr>
            <a:r>
              <a:rPr lang="en-US" sz="2540" dirty="0" err="1">
                <a:solidFill>
                  <a:schemeClr val="bg1"/>
                </a:solidFill>
              </a:rPr>
              <a:t>InSight</a:t>
            </a:r>
            <a:r>
              <a:rPr lang="en-US" sz="2540" dirty="0">
                <a:solidFill>
                  <a:schemeClr val="bg1"/>
                </a:solidFill>
              </a:rPr>
              <a:t>: Interior Exploration using Seismic Investigations, Geodesy and Heat Transport</a:t>
            </a:r>
          </a:p>
          <a:p>
            <a:pPr>
              <a:lnSpc>
                <a:spcPct val="120000"/>
              </a:lnSpc>
              <a:spcAft>
                <a:spcPts val="544"/>
              </a:spcAft>
            </a:pPr>
            <a:r>
              <a:rPr lang="en-US" sz="2540" dirty="0">
                <a:solidFill>
                  <a:schemeClr val="bg1"/>
                </a:solidFill>
              </a:rPr>
              <a:t>NASA Discovery Class Mission</a:t>
            </a:r>
          </a:p>
          <a:p>
            <a:pPr>
              <a:lnSpc>
                <a:spcPct val="120000"/>
              </a:lnSpc>
              <a:spcBef>
                <a:spcPts val="544"/>
              </a:spcBef>
            </a:pPr>
            <a:br>
              <a:rPr lang="en-US" sz="2540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Launched:</a:t>
            </a:r>
            <a:br>
              <a:rPr lang="en-US" sz="2540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May 5, 2018 (4:05 a.m. PT/7:05 a.m. ET)</a:t>
            </a:r>
            <a:br>
              <a:rPr lang="en-US" sz="2540" dirty="0">
                <a:solidFill>
                  <a:schemeClr val="bg1"/>
                </a:solidFill>
              </a:rPr>
            </a:br>
            <a:br>
              <a:rPr lang="en-US" sz="1179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Launch Vehicle:</a:t>
            </a:r>
            <a:br>
              <a:rPr lang="en-US" sz="2540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Atlas V-401</a:t>
            </a:r>
            <a:br>
              <a:rPr lang="en-US" sz="2540" dirty="0">
                <a:solidFill>
                  <a:schemeClr val="bg1"/>
                </a:solidFill>
              </a:rPr>
            </a:br>
            <a:br>
              <a:rPr lang="en-US" sz="1179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Launch Location:</a:t>
            </a:r>
            <a:br>
              <a:rPr lang="en-US" sz="2540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Vandenberg Air Force Base, California (the first mission launched from there!)</a:t>
            </a:r>
            <a:br>
              <a:rPr lang="en-US" sz="2540" dirty="0">
                <a:solidFill>
                  <a:schemeClr val="bg1"/>
                </a:solidFill>
              </a:rPr>
            </a:br>
            <a:br>
              <a:rPr lang="en-US" sz="1179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Landed:</a:t>
            </a:r>
            <a:br>
              <a:rPr lang="en-US" sz="2540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Nov. 26, 2018, at 11:52:59 a.m. PT (2:52:59 p.m. ET)</a:t>
            </a:r>
            <a:br>
              <a:rPr lang="en-US" sz="2540" dirty="0">
                <a:solidFill>
                  <a:schemeClr val="bg1"/>
                </a:solidFill>
              </a:rPr>
            </a:br>
            <a:br>
              <a:rPr lang="en-US" sz="998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Landing Site:</a:t>
            </a:r>
            <a:br>
              <a:rPr lang="en-US" sz="2540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Elysium Planitia, Mars</a:t>
            </a:r>
            <a:br>
              <a:rPr lang="en-US" sz="2540" dirty="0">
                <a:solidFill>
                  <a:schemeClr val="bg1"/>
                </a:solidFill>
              </a:rPr>
            </a:br>
            <a:br>
              <a:rPr lang="en-US" sz="998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Mission Duration:</a:t>
            </a:r>
            <a:br>
              <a:rPr lang="en-US" sz="2540" dirty="0">
                <a:solidFill>
                  <a:schemeClr val="bg1"/>
                </a:solidFill>
              </a:rPr>
            </a:br>
            <a:r>
              <a:rPr lang="en-US" sz="2540" dirty="0">
                <a:solidFill>
                  <a:schemeClr val="bg1"/>
                </a:solidFill>
              </a:rPr>
              <a:t>2018- Dec. 15, 2022 (last contact)</a:t>
            </a:r>
          </a:p>
          <a:p>
            <a:pPr>
              <a:lnSpc>
                <a:spcPct val="120000"/>
              </a:lnSpc>
              <a:spcAft>
                <a:spcPts val="544"/>
              </a:spcAft>
            </a:pPr>
            <a:endParaRPr lang="en-US" sz="254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5E00FC-4E6D-34FF-38FD-3FC966658111}"/>
              </a:ext>
            </a:extLst>
          </p:cNvPr>
          <p:cNvSpPr/>
          <p:nvPr/>
        </p:nvSpPr>
        <p:spPr>
          <a:xfrm>
            <a:off x="1523520" y="6578791"/>
            <a:ext cx="2943178" cy="287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70" dirty="0">
                <a:solidFill>
                  <a:srgbClr val="888888"/>
                </a:solidFill>
                <a:latin typeface="nyt-imperial"/>
              </a:rPr>
              <a:t>Image Credit: David </a:t>
            </a:r>
            <a:r>
              <a:rPr lang="en-US" sz="1270" dirty="0" err="1">
                <a:solidFill>
                  <a:srgbClr val="888888"/>
                </a:solidFill>
                <a:latin typeface="nyt-imperial"/>
              </a:rPr>
              <a:t>Mcnew</a:t>
            </a:r>
            <a:r>
              <a:rPr lang="en-US" sz="1270" dirty="0">
                <a:solidFill>
                  <a:srgbClr val="888888"/>
                </a:solidFill>
                <a:latin typeface="nyt-imperial"/>
              </a:rPr>
              <a:t>/Getty Images</a:t>
            </a:r>
            <a:endParaRPr lang="en-US" sz="127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8BC4F-5205-0666-22CE-32B64246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InSight</a:t>
            </a:r>
            <a:r>
              <a:rPr lang="en-US" dirty="0"/>
              <a:t> Mission</a:t>
            </a:r>
          </a:p>
        </p:txBody>
      </p:sp>
      <p:pic>
        <p:nvPicPr>
          <p:cNvPr id="2050" name="Picture 2" descr="The United Launch Alliance (ULA) Atlas-V rocket with the NASA InSight spacecraft onboard is seen shortly after the mobile service tower was rolled back on Friday May 4, 2018">
            <a:extLst>
              <a:ext uri="{FF2B5EF4-FFF2-40B4-BE49-F238E27FC236}">
                <a16:creationId xmlns:a16="http://schemas.microsoft.com/office/drawing/2014/main" id="{6A839679-40F2-77A3-CD1F-7B5FD58A8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2" t="10151" r="38431"/>
          <a:stretch/>
        </p:blipFill>
        <p:spPr bwMode="auto">
          <a:xfrm>
            <a:off x="9651106" y="1278195"/>
            <a:ext cx="2302935" cy="484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03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E031-CD6B-FF07-528C-4699AB27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796F4-68DA-48B3-BD13-BB62A8912AAE}"/>
              </a:ext>
            </a:extLst>
          </p:cNvPr>
          <p:cNvSpPr txBox="1">
            <a:spLocks/>
          </p:cNvSpPr>
          <p:nvPr/>
        </p:nvSpPr>
        <p:spPr>
          <a:xfrm>
            <a:off x="1137565" y="801353"/>
            <a:ext cx="9824040" cy="613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2000" b="0" i="0" dirty="0" err="1">
                <a:latin typeface="Montserrat" pitchFamily="2" charset="77"/>
              </a:rPr>
              <a:t>InSight</a:t>
            </a:r>
            <a:r>
              <a:rPr lang="en-US" sz="2000" b="0" i="0" dirty="0">
                <a:latin typeface="Montserrat" pitchFamily="2" charset="77"/>
              </a:rPr>
              <a:t> landed in Western Elysium Planitia, near boundary of north-south crustal dichotomy and Cerberus Fossae (recent volcanism)</a:t>
            </a:r>
          </a:p>
          <a:p>
            <a:endParaRPr lang="en-US" sz="1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BD7BF3-E133-7F6C-C418-559A1F6A6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96" y="1193380"/>
            <a:ext cx="9481378" cy="544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62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7215</TotalTime>
  <Words>2376</Words>
  <Application>Microsoft Macintosh PowerPoint</Application>
  <PresentationFormat>Widescreen</PresentationFormat>
  <Paragraphs>398</Paragraphs>
  <Slides>46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Calibri</vt:lpstr>
      <vt:lpstr>Calibri Light</vt:lpstr>
      <vt:lpstr>Helvetica Light</vt:lpstr>
      <vt:lpstr>Montserrat</vt:lpstr>
      <vt:lpstr>Montserrat Medium</vt:lpstr>
      <vt:lpstr>Montserrat SemiBold</vt:lpstr>
      <vt:lpstr>nyt-imperial</vt:lpstr>
      <vt:lpstr>Roboto</vt:lpstr>
      <vt:lpstr>Roboto Thin</vt:lpstr>
      <vt:lpstr>Wingdings</vt:lpstr>
      <vt:lpstr>Office Theme</vt:lpstr>
      <vt:lpstr>GEOL593: Seismology and Earth Structure, Spring 2023</vt:lpstr>
      <vt:lpstr>PowerPoint Presentation</vt:lpstr>
      <vt:lpstr>Earth and Mars</vt:lpstr>
      <vt:lpstr>PowerPoint Presentation</vt:lpstr>
      <vt:lpstr>First seismometer on Mars: Viking mission (1976)</vt:lpstr>
      <vt:lpstr>InSight mission overview</vt:lpstr>
      <vt:lpstr>PowerPoint Presentation</vt:lpstr>
      <vt:lpstr>The InSight Mission</vt:lpstr>
      <vt:lpstr>Landing site</vt:lpstr>
      <vt:lpstr>PowerPoint Presentation</vt:lpstr>
      <vt:lpstr>Deployment of the Wind and Thermal Shield</vt:lpstr>
      <vt:lpstr>Seismic noise environment</vt:lpstr>
      <vt:lpstr>Understanding InSight data</vt:lpstr>
      <vt:lpstr>Wavefield simulations on Mars</vt:lpstr>
      <vt:lpstr>Wavefield simulations on Mars</vt:lpstr>
      <vt:lpstr>Marsquakes!</vt:lpstr>
      <vt:lpstr>Types of marsquakes</vt:lpstr>
      <vt:lpstr>Marsquake statistics</vt:lpstr>
      <vt:lpstr>Marsquake distances and magnitudes</vt:lpstr>
      <vt:lpstr>Marsquake locations</vt:lpstr>
      <vt:lpstr>Event S0235b: The first Quality A ‘broadband’ marsquake</vt:lpstr>
      <vt:lpstr>Martian record section</vt:lpstr>
      <vt:lpstr>Locating marsquakes</vt:lpstr>
      <vt:lpstr>PowerPoint Presentation</vt:lpstr>
      <vt:lpstr>Event S1094b</vt:lpstr>
      <vt:lpstr>What is going on?</vt:lpstr>
      <vt:lpstr>Two impacts!</vt:lpstr>
      <vt:lpstr>PowerPoint Presentation</vt:lpstr>
      <vt:lpstr>The largest marsquake (event S1222a)</vt:lpstr>
      <vt:lpstr>Focal mechanisms of marsquakes</vt:lpstr>
      <vt:lpstr>Cerberus Fossae (Rifts of Cerberus)</vt:lpstr>
      <vt:lpstr>PowerPoint Presentation</vt:lpstr>
      <vt:lpstr>Tectonics in Cerberus Fossae</vt:lpstr>
      <vt:lpstr>S1222a focal mechanism</vt:lpstr>
      <vt:lpstr>PowerPoint Presentation</vt:lpstr>
      <vt:lpstr>Surface wave inversion for crust and upper mantle structure</vt:lpstr>
      <vt:lpstr>Radial anisotropy</vt:lpstr>
      <vt:lpstr>Crustal structure from receiver functions</vt:lpstr>
      <vt:lpstr>'Thick’ and ‘Thin’ models of the crust</vt:lpstr>
      <vt:lpstr>Mantle velocity structure</vt:lpstr>
      <vt:lpstr>Martian mantle transition zone</vt:lpstr>
      <vt:lpstr>Body wave triplications</vt:lpstr>
      <vt:lpstr>Olivine phase transition</vt:lpstr>
      <vt:lpstr>ScS and the detection of the martian core</vt:lpstr>
      <vt:lpstr>Martian core</vt:lpstr>
      <vt:lpstr>Summary of discoveries by InSight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GEOL593: Seismology and Earth Structure, Spring 2023</dc:title>
  <dc:creator>Maguire, Ross</dc:creator>
  <cp:lastModifiedBy>Maguire, Ross</cp:lastModifiedBy>
  <cp:revision>2</cp:revision>
  <dcterms:created xsi:type="dcterms:W3CDTF">2023-03-13T14:26:27Z</dcterms:created>
  <dcterms:modified xsi:type="dcterms:W3CDTF">2023-04-11T17:02:02Z</dcterms:modified>
</cp:coreProperties>
</file>